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60" r:id="rId4"/>
    <p:sldId id="261" r:id="rId5"/>
    <p:sldId id="262" r:id="rId6"/>
    <p:sldId id="267" r:id="rId7"/>
    <p:sldId id="276" r:id="rId8"/>
    <p:sldId id="277" r:id="rId9"/>
    <p:sldId id="278" r:id="rId10"/>
    <p:sldId id="279" r:id="rId11"/>
    <p:sldId id="280" r:id="rId12"/>
    <p:sldId id="266" r:id="rId13"/>
    <p:sldId id="269" r:id="rId14"/>
    <p:sldId id="270" r:id="rId15"/>
    <p:sldId id="271" r:id="rId16"/>
    <p:sldId id="272" r:id="rId17"/>
    <p:sldId id="273" r:id="rId18"/>
    <p:sldId id="274" r:id="rId19"/>
    <p:sldId id="275" r:id="rId20"/>
    <p:sldId id="265" r:id="rId21"/>
    <p:sldId id="259"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D49101-52F3-4127-BE14-FFBCDA36FAD0}" v="8" dt="2020-10-31T19:26:39.0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13"/>
    <p:restoredTop sz="96327"/>
  </p:normalViewPr>
  <p:slideViewPr>
    <p:cSldViewPr snapToGrid="0" snapToObjects="1">
      <p:cViewPr varScale="1">
        <p:scale>
          <a:sx n="95" d="100"/>
          <a:sy n="95" d="100"/>
        </p:scale>
        <p:origin x="200" y="8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llarreal Jorge Hector" userId="834edb76-31d5-469c-83b3-357aaa1b68bb" providerId="ADAL" clId="{EFD49101-52F3-4127-BE14-FFBCDA36FAD0}"/>
    <pc:docChg chg="custSel modSld">
      <pc:chgData name="Villarreal Jorge Hector" userId="834edb76-31d5-469c-83b3-357aaa1b68bb" providerId="ADAL" clId="{EFD49101-52F3-4127-BE14-FFBCDA36FAD0}" dt="2020-10-31T19:26:54.498" v="131" actId="1076"/>
      <pc:docMkLst>
        <pc:docMk/>
      </pc:docMkLst>
      <pc:sldChg chg="addSp delSp modSp">
        <pc:chgData name="Villarreal Jorge Hector" userId="834edb76-31d5-469c-83b3-357aaa1b68bb" providerId="ADAL" clId="{EFD49101-52F3-4127-BE14-FFBCDA36FAD0}" dt="2020-10-31T19:26:54.498" v="131" actId="1076"/>
        <pc:sldMkLst>
          <pc:docMk/>
          <pc:sldMk cId="3342289100" sldId="256"/>
        </pc:sldMkLst>
        <pc:spChg chg="add del mod">
          <ac:chgData name="Villarreal Jorge Hector" userId="834edb76-31d5-469c-83b3-357aaa1b68bb" providerId="ADAL" clId="{EFD49101-52F3-4127-BE14-FFBCDA36FAD0}" dt="2020-10-31T19:25:46.101" v="106"/>
          <ac:spMkLst>
            <pc:docMk/>
            <pc:sldMk cId="3342289100" sldId="256"/>
            <ac:spMk id="6" creationId="{87D4F34A-E15B-4C79-AEF0-0B810209B31B}"/>
          </ac:spMkLst>
        </pc:spChg>
        <pc:spChg chg="add del mod">
          <ac:chgData name="Villarreal Jorge Hector" userId="834edb76-31d5-469c-83b3-357aaa1b68bb" providerId="ADAL" clId="{EFD49101-52F3-4127-BE14-FFBCDA36FAD0}" dt="2020-10-31T19:26:07.363" v="113" actId="478"/>
          <ac:spMkLst>
            <pc:docMk/>
            <pc:sldMk cId="3342289100" sldId="256"/>
            <ac:spMk id="7" creationId="{1B55F786-4DD4-4B97-97B6-94FC5F5963A3}"/>
          </ac:spMkLst>
        </pc:spChg>
        <pc:spChg chg="add mod">
          <ac:chgData name="Villarreal Jorge Hector" userId="834edb76-31d5-469c-83b3-357aaa1b68bb" providerId="ADAL" clId="{EFD49101-52F3-4127-BE14-FFBCDA36FAD0}" dt="2020-10-31T19:26:32.613" v="122" actId="1076"/>
          <ac:spMkLst>
            <pc:docMk/>
            <pc:sldMk cId="3342289100" sldId="256"/>
            <ac:spMk id="8" creationId="{B7ED7D39-2718-4C1E-A235-718DC61CE661}"/>
          </ac:spMkLst>
        </pc:spChg>
        <pc:spChg chg="add mod">
          <ac:chgData name="Villarreal Jorge Hector" userId="834edb76-31d5-469c-83b3-357aaa1b68bb" providerId="ADAL" clId="{EFD49101-52F3-4127-BE14-FFBCDA36FAD0}" dt="2020-10-31T19:26:54.498" v="131" actId="1076"/>
          <ac:spMkLst>
            <pc:docMk/>
            <pc:sldMk cId="3342289100" sldId="256"/>
            <ac:spMk id="9" creationId="{725DE534-6C4F-4A5E-9C4A-6F2C5087494E}"/>
          </ac:spMkLst>
        </pc:spChg>
        <pc:spChg chg="add mod">
          <ac:chgData name="Villarreal Jorge Hector" userId="834edb76-31d5-469c-83b3-357aaa1b68bb" providerId="ADAL" clId="{EFD49101-52F3-4127-BE14-FFBCDA36FAD0}" dt="2020-10-31T19:26:49.350" v="130" actId="113"/>
          <ac:spMkLst>
            <pc:docMk/>
            <pc:sldMk cId="3342289100" sldId="256"/>
            <ac:spMk id="10" creationId="{B6A67188-D81B-4393-8A92-00DB8C2E55CF}"/>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E9E71F-E436-45E9-8A2A-5C7D30B3CFF7}"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21E9CE5-01F7-4567-9A3A-AE07C6140913}">
      <dgm:prSet/>
      <dgm:spPr/>
      <dgm:t>
        <a:bodyPr/>
        <a:lstStyle/>
        <a:p>
          <a:pPr>
            <a:defRPr cap="all"/>
          </a:pPr>
          <a:r>
            <a:rPr lang="en-US"/>
            <a:t>Linear Regression</a:t>
          </a:r>
        </a:p>
      </dgm:t>
    </dgm:pt>
    <dgm:pt modelId="{8911F4C4-E803-4159-9121-7FCBBDC4E7F6}" type="parTrans" cxnId="{1479063D-BB8C-479C-91F1-FD0BEFB0B444}">
      <dgm:prSet/>
      <dgm:spPr/>
      <dgm:t>
        <a:bodyPr/>
        <a:lstStyle/>
        <a:p>
          <a:endParaRPr lang="en-US"/>
        </a:p>
      </dgm:t>
    </dgm:pt>
    <dgm:pt modelId="{B56D3904-5CDB-4E09-A21B-0DBAB348E85A}" type="sibTrans" cxnId="{1479063D-BB8C-479C-91F1-FD0BEFB0B444}">
      <dgm:prSet/>
      <dgm:spPr/>
      <dgm:t>
        <a:bodyPr/>
        <a:lstStyle/>
        <a:p>
          <a:endParaRPr lang="en-US"/>
        </a:p>
      </dgm:t>
    </dgm:pt>
    <dgm:pt modelId="{6728195C-5140-4ED8-95F5-779EE7084E0B}">
      <dgm:prSet/>
      <dgm:spPr/>
      <dgm:t>
        <a:bodyPr/>
        <a:lstStyle/>
        <a:p>
          <a:pPr>
            <a:defRPr cap="all"/>
          </a:pPr>
          <a:r>
            <a:rPr lang="en-US"/>
            <a:t>Multivariate analysis </a:t>
          </a:r>
        </a:p>
      </dgm:t>
    </dgm:pt>
    <dgm:pt modelId="{D3F8A2E4-63F3-4590-A4F8-3CCBCE0FEAE1}" type="parTrans" cxnId="{FA8C78B2-CB21-40F7-83CD-40B5133E3FFA}">
      <dgm:prSet/>
      <dgm:spPr/>
      <dgm:t>
        <a:bodyPr/>
        <a:lstStyle/>
        <a:p>
          <a:endParaRPr lang="en-US"/>
        </a:p>
      </dgm:t>
    </dgm:pt>
    <dgm:pt modelId="{15560ECF-76E5-452D-A88B-C2643158498F}" type="sibTrans" cxnId="{FA8C78B2-CB21-40F7-83CD-40B5133E3FFA}">
      <dgm:prSet/>
      <dgm:spPr/>
      <dgm:t>
        <a:bodyPr/>
        <a:lstStyle/>
        <a:p>
          <a:endParaRPr lang="en-US"/>
        </a:p>
      </dgm:t>
    </dgm:pt>
    <dgm:pt modelId="{D6E476CC-580B-4E5F-9709-7FDC29B6214A}">
      <dgm:prSet/>
      <dgm:spPr/>
      <dgm:t>
        <a:bodyPr/>
        <a:lstStyle/>
        <a:p>
          <a:pPr>
            <a:defRPr cap="all"/>
          </a:pPr>
          <a:r>
            <a:rPr lang="en-US"/>
            <a:t>Multiple variable correlation</a:t>
          </a:r>
        </a:p>
      </dgm:t>
    </dgm:pt>
    <dgm:pt modelId="{7B0D137E-5B46-49C4-BC55-BFD4FD1628E0}" type="parTrans" cxnId="{54B5118E-E80B-4AAA-A85D-0CCC817053EE}">
      <dgm:prSet/>
      <dgm:spPr/>
      <dgm:t>
        <a:bodyPr/>
        <a:lstStyle/>
        <a:p>
          <a:endParaRPr lang="en-US"/>
        </a:p>
      </dgm:t>
    </dgm:pt>
    <dgm:pt modelId="{8DBD98DA-F6BD-4961-9247-EE7861ABA740}" type="sibTrans" cxnId="{54B5118E-E80B-4AAA-A85D-0CCC817053EE}">
      <dgm:prSet/>
      <dgm:spPr/>
      <dgm:t>
        <a:bodyPr/>
        <a:lstStyle/>
        <a:p>
          <a:endParaRPr lang="en-US"/>
        </a:p>
      </dgm:t>
    </dgm:pt>
    <dgm:pt modelId="{E548E184-5C44-47A5-972E-032788FBB461}" type="pres">
      <dgm:prSet presAssocID="{1AE9E71F-E436-45E9-8A2A-5C7D30B3CFF7}" presName="root" presStyleCnt="0">
        <dgm:presLayoutVars>
          <dgm:dir/>
          <dgm:resizeHandles val="exact"/>
        </dgm:presLayoutVars>
      </dgm:prSet>
      <dgm:spPr/>
    </dgm:pt>
    <dgm:pt modelId="{B5E35A02-2677-4445-9BCA-C483B7EA5474}" type="pres">
      <dgm:prSet presAssocID="{621E9CE5-01F7-4567-9A3A-AE07C6140913}" presName="compNode" presStyleCnt="0"/>
      <dgm:spPr/>
    </dgm:pt>
    <dgm:pt modelId="{531C612E-3270-471A-B3F3-539043919A43}" type="pres">
      <dgm:prSet presAssocID="{621E9CE5-01F7-4567-9A3A-AE07C6140913}" presName="iconBgRect" presStyleLbl="bgShp" presStyleIdx="0" presStyleCnt="3"/>
      <dgm:spPr>
        <a:prstGeom prst="round2DiagRect">
          <a:avLst>
            <a:gd name="adj1" fmla="val 29727"/>
            <a:gd name="adj2" fmla="val 0"/>
          </a:avLst>
        </a:prstGeom>
      </dgm:spPr>
    </dgm:pt>
    <dgm:pt modelId="{906D9B15-1B81-4812-B17A-BB4F5BD7CC88}" type="pres">
      <dgm:prSet presAssocID="{621E9CE5-01F7-4567-9A3A-AE07C614091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o"/>
        </a:ext>
      </dgm:extLst>
    </dgm:pt>
    <dgm:pt modelId="{0A295939-7395-43F5-BAA3-92478B48334B}" type="pres">
      <dgm:prSet presAssocID="{621E9CE5-01F7-4567-9A3A-AE07C6140913}" presName="spaceRect" presStyleCnt="0"/>
      <dgm:spPr/>
    </dgm:pt>
    <dgm:pt modelId="{EAB0CBE0-8E0B-4757-99C0-2F6430A90A14}" type="pres">
      <dgm:prSet presAssocID="{621E9CE5-01F7-4567-9A3A-AE07C6140913}" presName="textRect" presStyleLbl="revTx" presStyleIdx="0" presStyleCnt="3">
        <dgm:presLayoutVars>
          <dgm:chMax val="1"/>
          <dgm:chPref val="1"/>
        </dgm:presLayoutVars>
      </dgm:prSet>
      <dgm:spPr/>
    </dgm:pt>
    <dgm:pt modelId="{C51AA6AB-8B21-4529-AC03-769F9E8684E5}" type="pres">
      <dgm:prSet presAssocID="{B56D3904-5CDB-4E09-A21B-0DBAB348E85A}" presName="sibTrans" presStyleCnt="0"/>
      <dgm:spPr/>
    </dgm:pt>
    <dgm:pt modelId="{C3B6B87B-9C42-4106-9A05-AAFF1B4CC8A0}" type="pres">
      <dgm:prSet presAssocID="{6728195C-5140-4ED8-95F5-779EE7084E0B}" presName="compNode" presStyleCnt="0"/>
      <dgm:spPr/>
    </dgm:pt>
    <dgm:pt modelId="{B1AD8319-7018-4BCB-B438-6DF292AC6D2B}" type="pres">
      <dgm:prSet presAssocID="{6728195C-5140-4ED8-95F5-779EE7084E0B}" presName="iconBgRect" presStyleLbl="bgShp" presStyleIdx="1" presStyleCnt="3"/>
      <dgm:spPr>
        <a:prstGeom prst="round2DiagRect">
          <a:avLst>
            <a:gd name="adj1" fmla="val 29727"/>
            <a:gd name="adj2" fmla="val 0"/>
          </a:avLst>
        </a:prstGeom>
      </dgm:spPr>
    </dgm:pt>
    <dgm:pt modelId="{4E741050-647D-40C6-A095-36B88C7728FB}" type="pres">
      <dgm:prSet presAssocID="{6728195C-5140-4ED8-95F5-779EE7084E0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F69A3E02-2DB7-4C47-B708-981BB57B2E95}" type="pres">
      <dgm:prSet presAssocID="{6728195C-5140-4ED8-95F5-779EE7084E0B}" presName="spaceRect" presStyleCnt="0"/>
      <dgm:spPr/>
    </dgm:pt>
    <dgm:pt modelId="{BEA97E0F-3270-4A4D-817A-9A5A1E5D6B41}" type="pres">
      <dgm:prSet presAssocID="{6728195C-5140-4ED8-95F5-779EE7084E0B}" presName="textRect" presStyleLbl="revTx" presStyleIdx="1" presStyleCnt="3">
        <dgm:presLayoutVars>
          <dgm:chMax val="1"/>
          <dgm:chPref val="1"/>
        </dgm:presLayoutVars>
      </dgm:prSet>
      <dgm:spPr/>
    </dgm:pt>
    <dgm:pt modelId="{937ECAD9-B270-4528-B1CC-A5E20135F9AF}" type="pres">
      <dgm:prSet presAssocID="{15560ECF-76E5-452D-A88B-C2643158498F}" presName="sibTrans" presStyleCnt="0"/>
      <dgm:spPr/>
    </dgm:pt>
    <dgm:pt modelId="{10F7C3C8-E5DC-48B4-8E7B-9B9227A3420F}" type="pres">
      <dgm:prSet presAssocID="{D6E476CC-580B-4E5F-9709-7FDC29B6214A}" presName="compNode" presStyleCnt="0"/>
      <dgm:spPr/>
    </dgm:pt>
    <dgm:pt modelId="{38B8BCDA-0FC2-4545-A49C-E7E3881B012C}" type="pres">
      <dgm:prSet presAssocID="{D6E476CC-580B-4E5F-9709-7FDC29B6214A}" presName="iconBgRect" presStyleLbl="bgShp" presStyleIdx="2" presStyleCnt="3"/>
      <dgm:spPr>
        <a:prstGeom prst="round2DiagRect">
          <a:avLst>
            <a:gd name="adj1" fmla="val 29727"/>
            <a:gd name="adj2" fmla="val 0"/>
          </a:avLst>
        </a:prstGeom>
      </dgm:spPr>
    </dgm:pt>
    <dgm:pt modelId="{282D7E7B-85E0-4973-9174-ADDF60E48DEA}" type="pres">
      <dgm:prSet presAssocID="{D6E476CC-580B-4E5F-9709-7FDC29B6214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ca de verificación"/>
        </a:ext>
      </dgm:extLst>
    </dgm:pt>
    <dgm:pt modelId="{0812FEB9-E788-4CDB-BE35-9877C624D1C7}" type="pres">
      <dgm:prSet presAssocID="{D6E476CC-580B-4E5F-9709-7FDC29B6214A}" presName="spaceRect" presStyleCnt="0"/>
      <dgm:spPr/>
    </dgm:pt>
    <dgm:pt modelId="{CD40761F-4D62-4614-A423-18DF2302E100}" type="pres">
      <dgm:prSet presAssocID="{D6E476CC-580B-4E5F-9709-7FDC29B6214A}" presName="textRect" presStyleLbl="revTx" presStyleIdx="2" presStyleCnt="3">
        <dgm:presLayoutVars>
          <dgm:chMax val="1"/>
          <dgm:chPref val="1"/>
        </dgm:presLayoutVars>
      </dgm:prSet>
      <dgm:spPr/>
    </dgm:pt>
  </dgm:ptLst>
  <dgm:cxnLst>
    <dgm:cxn modelId="{39305E10-0E62-47C8-8DFF-BBDAFACEEC60}" type="presOf" srcId="{621E9CE5-01F7-4567-9A3A-AE07C6140913}" destId="{EAB0CBE0-8E0B-4757-99C0-2F6430A90A14}" srcOrd="0" destOrd="0" presId="urn:microsoft.com/office/officeart/2018/5/layout/IconLeafLabelList"/>
    <dgm:cxn modelId="{3353513B-3E0F-4A6E-AAB3-1DE6D8477ED3}" type="presOf" srcId="{6728195C-5140-4ED8-95F5-779EE7084E0B}" destId="{BEA97E0F-3270-4A4D-817A-9A5A1E5D6B41}" srcOrd="0" destOrd="0" presId="urn:microsoft.com/office/officeart/2018/5/layout/IconLeafLabelList"/>
    <dgm:cxn modelId="{1479063D-BB8C-479C-91F1-FD0BEFB0B444}" srcId="{1AE9E71F-E436-45E9-8A2A-5C7D30B3CFF7}" destId="{621E9CE5-01F7-4567-9A3A-AE07C6140913}" srcOrd="0" destOrd="0" parTransId="{8911F4C4-E803-4159-9121-7FCBBDC4E7F6}" sibTransId="{B56D3904-5CDB-4E09-A21B-0DBAB348E85A}"/>
    <dgm:cxn modelId="{54B5118E-E80B-4AAA-A85D-0CCC817053EE}" srcId="{1AE9E71F-E436-45E9-8A2A-5C7D30B3CFF7}" destId="{D6E476CC-580B-4E5F-9709-7FDC29B6214A}" srcOrd="2" destOrd="0" parTransId="{7B0D137E-5B46-49C4-BC55-BFD4FD1628E0}" sibTransId="{8DBD98DA-F6BD-4961-9247-EE7861ABA740}"/>
    <dgm:cxn modelId="{564216AE-55AC-4909-9DB5-73246A56C836}" type="presOf" srcId="{1AE9E71F-E436-45E9-8A2A-5C7D30B3CFF7}" destId="{E548E184-5C44-47A5-972E-032788FBB461}" srcOrd="0" destOrd="0" presId="urn:microsoft.com/office/officeart/2018/5/layout/IconLeafLabelList"/>
    <dgm:cxn modelId="{FA8C78B2-CB21-40F7-83CD-40B5133E3FFA}" srcId="{1AE9E71F-E436-45E9-8A2A-5C7D30B3CFF7}" destId="{6728195C-5140-4ED8-95F5-779EE7084E0B}" srcOrd="1" destOrd="0" parTransId="{D3F8A2E4-63F3-4590-A4F8-3CCBCE0FEAE1}" sibTransId="{15560ECF-76E5-452D-A88B-C2643158498F}"/>
    <dgm:cxn modelId="{9B6218CC-71D3-41E2-9A53-EDE42C09902C}" type="presOf" srcId="{D6E476CC-580B-4E5F-9709-7FDC29B6214A}" destId="{CD40761F-4D62-4614-A423-18DF2302E100}" srcOrd="0" destOrd="0" presId="urn:microsoft.com/office/officeart/2018/5/layout/IconLeafLabelList"/>
    <dgm:cxn modelId="{455F3D18-2A40-414E-9486-11468A8DB36A}" type="presParOf" srcId="{E548E184-5C44-47A5-972E-032788FBB461}" destId="{B5E35A02-2677-4445-9BCA-C483B7EA5474}" srcOrd="0" destOrd="0" presId="urn:microsoft.com/office/officeart/2018/5/layout/IconLeafLabelList"/>
    <dgm:cxn modelId="{9399A1A3-DA7C-496D-A0F8-58835B99E4D3}" type="presParOf" srcId="{B5E35A02-2677-4445-9BCA-C483B7EA5474}" destId="{531C612E-3270-471A-B3F3-539043919A43}" srcOrd="0" destOrd="0" presId="urn:microsoft.com/office/officeart/2018/5/layout/IconLeafLabelList"/>
    <dgm:cxn modelId="{0A0FBCE6-5732-42B6-91C9-D6865674FE2E}" type="presParOf" srcId="{B5E35A02-2677-4445-9BCA-C483B7EA5474}" destId="{906D9B15-1B81-4812-B17A-BB4F5BD7CC88}" srcOrd="1" destOrd="0" presId="urn:microsoft.com/office/officeart/2018/5/layout/IconLeafLabelList"/>
    <dgm:cxn modelId="{B3BEE0A2-2A78-4FFA-9A74-F5182335A095}" type="presParOf" srcId="{B5E35A02-2677-4445-9BCA-C483B7EA5474}" destId="{0A295939-7395-43F5-BAA3-92478B48334B}" srcOrd="2" destOrd="0" presId="urn:microsoft.com/office/officeart/2018/5/layout/IconLeafLabelList"/>
    <dgm:cxn modelId="{95FE6D5D-AC75-45EE-A2BD-312AF55720F4}" type="presParOf" srcId="{B5E35A02-2677-4445-9BCA-C483B7EA5474}" destId="{EAB0CBE0-8E0B-4757-99C0-2F6430A90A14}" srcOrd="3" destOrd="0" presId="urn:microsoft.com/office/officeart/2018/5/layout/IconLeafLabelList"/>
    <dgm:cxn modelId="{8D723B12-EA19-417A-96CE-44CE44E8E4B8}" type="presParOf" srcId="{E548E184-5C44-47A5-972E-032788FBB461}" destId="{C51AA6AB-8B21-4529-AC03-769F9E8684E5}" srcOrd="1" destOrd="0" presId="urn:microsoft.com/office/officeart/2018/5/layout/IconLeafLabelList"/>
    <dgm:cxn modelId="{2F2BA6B7-F02F-4D7E-ABA0-140E6B122659}" type="presParOf" srcId="{E548E184-5C44-47A5-972E-032788FBB461}" destId="{C3B6B87B-9C42-4106-9A05-AAFF1B4CC8A0}" srcOrd="2" destOrd="0" presId="urn:microsoft.com/office/officeart/2018/5/layout/IconLeafLabelList"/>
    <dgm:cxn modelId="{876A1477-6FB4-416D-8C69-A2D0768A0E25}" type="presParOf" srcId="{C3B6B87B-9C42-4106-9A05-AAFF1B4CC8A0}" destId="{B1AD8319-7018-4BCB-B438-6DF292AC6D2B}" srcOrd="0" destOrd="0" presId="urn:microsoft.com/office/officeart/2018/5/layout/IconLeafLabelList"/>
    <dgm:cxn modelId="{88355A3A-8656-4DD7-94D0-055B4577A27E}" type="presParOf" srcId="{C3B6B87B-9C42-4106-9A05-AAFF1B4CC8A0}" destId="{4E741050-647D-40C6-A095-36B88C7728FB}" srcOrd="1" destOrd="0" presId="urn:microsoft.com/office/officeart/2018/5/layout/IconLeafLabelList"/>
    <dgm:cxn modelId="{B455A86D-3FD8-4711-A737-B27A0402DE87}" type="presParOf" srcId="{C3B6B87B-9C42-4106-9A05-AAFF1B4CC8A0}" destId="{F69A3E02-2DB7-4C47-B708-981BB57B2E95}" srcOrd="2" destOrd="0" presId="urn:microsoft.com/office/officeart/2018/5/layout/IconLeafLabelList"/>
    <dgm:cxn modelId="{B090C33E-BAC3-4725-8BA2-A15294130EA7}" type="presParOf" srcId="{C3B6B87B-9C42-4106-9A05-AAFF1B4CC8A0}" destId="{BEA97E0F-3270-4A4D-817A-9A5A1E5D6B41}" srcOrd="3" destOrd="0" presId="urn:microsoft.com/office/officeart/2018/5/layout/IconLeafLabelList"/>
    <dgm:cxn modelId="{6219DB9A-E481-48EE-8F73-221424736DD2}" type="presParOf" srcId="{E548E184-5C44-47A5-972E-032788FBB461}" destId="{937ECAD9-B270-4528-B1CC-A5E20135F9AF}" srcOrd="3" destOrd="0" presId="urn:microsoft.com/office/officeart/2018/5/layout/IconLeafLabelList"/>
    <dgm:cxn modelId="{12AAC622-B131-49FA-8DAC-96E476DBC366}" type="presParOf" srcId="{E548E184-5C44-47A5-972E-032788FBB461}" destId="{10F7C3C8-E5DC-48B4-8E7B-9B9227A3420F}" srcOrd="4" destOrd="0" presId="urn:microsoft.com/office/officeart/2018/5/layout/IconLeafLabelList"/>
    <dgm:cxn modelId="{F4DE7032-2D10-4947-8081-F0D0FB34431C}" type="presParOf" srcId="{10F7C3C8-E5DC-48B4-8E7B-9B9227A3420F}" destId="{38B8BCDA-0FC2-4545-A49C-E7E3881B012C}" srcOrd="0" destOrd="0" presId="urn:microsoft.com/office/officeart/2018/5/layout/IconLeafLabelList"/>
    <dgm:cxn modelId="{B51C37CB-E3CB-4C47-9DCA-3B1F4B4E33BC}" type="presParOf" srcId="{10F7C3C8-E5DC-48B4-8E7B-9B9227A3420F}" destId="{282D7E7B-85E0-4973-9174-ADDF60E48DEA}" srcOrd="1" destOrd="0" presId="urn:microsoft.com/office/officeart/2018/5/layout/IconLeafLabelList"/>
    <dgm:cxn modelId="{1743BA5D-4197-4F05-9681-67CFBCD551B0}" type="presParOf" srcId="{10F7C3C8-E5DC-48B4-8E7B-9B9227A3420F}" destId="{0812FEB9-E788-4CDB-BE35-9877C624D1C7}" srcOrd="2" destOrd="0" presId="urn:microsoft.com/office/officeart/2018/5/layout/IconLeafLabelList"/>
    <dgm:cxn modelId="{32CFF254-5867-4D3C-8523-F865DBA6F75D}" type="presParOf" srcId="{10F7C3C8-E5DC-48B4-8E7B-9B9227A3420F}" destId="{CD40761F-4D62-4614-A423-18DF2302E100}"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1C612E-3270-471A-B3F3-539043919A43}">
      <dsp:nvSpPr>
        <dsp:cNvPr id="0" name=""/>
        <dsp:cNvSpPr/>
      </dsp:nvSpPr>
      <dsp:spPr>
        <a:xfrm>
          <a:off x="702434" y="59638"/>
          <a:ext cx="1955812" cy="1955812"/>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6D9B15-1B81-4812-B17A-BB4F5BD7CC88}">
      <dsp:nvSpPr>
        <dsp:cNvPr id="0" name=""/>
        <dsp:cNvSpPr/>
      </dsp:nvSpPr>
      <dsp:spPr>
        <a:xfrm>
          <a:off x="1119247" y="476450"/>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AB0CBE0-8E0B-4757-99C0-2F6430A90A14}">
      <dsp:nvSpPr>
        <dsp:cNvPr id="0" name=""/>
        <dsp:cNvSpPr/>
      </dsp:nvSpPr>
      <dsp:spPr>
        <a:xfrm>
          <a:off x="77216" y="262463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Linear Regression</a:t>
          </a:r>
        </a:p>
      </dsp:txBody>
      <dsp:txXfrm>
        <a:off x="77216" y="2624638"/>
        <a:ext cx="3206250" cy="720000"/>
      </dsp:txXfrm>
    </dsp:sp>
    <dsp:sp modelId="{B1AD8319-7018-4BCB-B438-6DF292AC6D2B}">
      <dsp:nvSpPr>
        <dsp:cNvPr id="0" name=""/>
        <dsp:cNvSpPr/>
      </dsp:nvSpPr>
      <dsp:spPr>
        <a:xfrm>
          <a:off x="4469778" y="59638"/>
          <a:ext cx="1955812" cy="1955812"/>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41050-647D-40C6-A095-36B88C7728FB}">
      <dsp:nvSpPr>
        <dsp:cNvPr id="0" name=""/>
        <dsp:cNvSpPr/>
      </dsp:nvSpPr>
      <dsp:spPr>
        <a:xfrm>
          <a:off x="4886591" y="476450"/>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BEA97E0F-3270-4A4D-817A-9A5A1E5D6B41}">
      <dsp:nvSpPr>
        <dsp:cNvPr id="0" name=""/>
        <dsp:cNvSpPr/>
      </dsp:nvSpPr>
      <dsp:spPr>
        <a:xfrm>
          <a:off x="3844559" y="262463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Multivariate analysis </a:t>
          </a:r>
        </a:p>
      </dsp:txBody>
      <dsp:txXfrm>
        <a:off x="3844559" y="2624638"/>
        <a:ext cx="3206250" cy="720000"/>
      </dsp:txXfrm>
    </dsp:sp>
    <dsp:sp modelId="{38B8BCDA-0FC2-4545-A49C-E7E3881B012C}">
      <dsp:nvSpPr>
        <dsp:cNvPr id="0" name=""/>
        <dsp:cNvSpPr/>
      </dsp:nvSpPr>
      <dsp:spPr>
        <a:xfrm>
          <a:off x="8237122" y="59638"/>
          <a:ext cx="1955812" cy="1955812"/>
        </a:xfrm>
        <a:prstGeom prst="round2DiagRect">
          <a:avLst>
            <a:gd name="adj1" fmla="val 29727"/>
            <a:gd name="adj2" fmla="val 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2D7E7B-85E0-4973-9174-ADDF60E48DEA}">
      <dsp:nvSpPr>
        <dsp:cNvPr id="0" name=""/>
        <dsp:cNvSpPr/>
      </dsp:nvSpPr>
      <dsp:spPr>
        <a:xfrm>
          <a:off x="8653935" y="476450"/>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D40761F-4D62-4614-A423-18DF2302E100}">
      <dsp:nvSpPr>
        <dsp:cNvPr id="0" name=""/>
        <dsp:cNvSpPr/>
      </dsp:nvSpPr>
      <dsp:spPr>
        <a:xfrm>
          <a:off x="7611903" y="2624638"/>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90000"/>
            </a:lnSpc>
            <a:spcBef>
              <a:spcPct val="0"/>
            </a:spcBef>
            <a:spcAft>
              <a:spcPct val="35000"/>
            </a:spcAft>
            <a:buNone/>
            <a:defRPr cap="all"/>
          </a:pPr>
          <a:r>
            <a:rPr lang="en-US" sz="2500" kern="1200"/>
            <a:t>Multiple variable correlation</a:t>
          </a:r>
        </a:p>
      </dsp:txBody>
      <dsp:txXfrm>
        <a:off x="7611903" y="2624638"/>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a:t>11/3/20</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4CA228EA-CD8D-7346-8607-F929601D65E4}"/>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a:t>11/3/20</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5683374C-D6FB-EB4E-ADB8-AC05EEA92680}"/>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a:t>11/3/20</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094A38CF-86D7-AC41-B448-9DF6DA22A443}"/>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a:t>11/3/20</a:t>
            </a:fld>
            <a:endParaRPr lang="en-US"/>
          </a:p>
        </p:txBody>
      </p:sp>
      <p:sp>
        <p:nvSpPr>
          <p:cNvPr id="5" name="Footer Placeholder 4"/>
          <p:cNvSpPr>
            <a:spLocks noGrp="1"/>
          </p:cNvSpPr>
          <p:nvPr>
            <p:ph type="ftr" sz="quarter" idx="11"/>
          </p:nvPr>
        </p:nvSpPr>
        <p:spPr/>
        <p:txBody>
          <a:bodyPr/>
          <a:lstStyle/>
          <a:p>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3" name="Slide Number Placeholder 5">
            <a:extLst>
              <a:ext uri="{FF2B5EF4-FFF2-40B4-BE49-F238E27FC236}">
                <a16:creationId xmlns:a16="http://schemas.microsoft.com/office/drawing/2014/main" id="{A27F909C-7817-9949-8FAE-52A95DFBF063}"/>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a:t>11/3/20</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AF7D5313-3823-7B44-B6EA-B99F425A9B82}"/>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a:t>11/3/20</a:t>
            </a:fld>
            <a:endParaRPr lang="en-US"/>
          </a:p>
        </p:txBody>
      </p:sp>
      <p:sp>
        <p:nvSpPr>
          <p:cNvPr id="4" name="Footer Placeholder 4"/>
          <p:cNvSpPr>
            <a:spLocks noGrp="1"/>
          </p:cNvSpPr>
          <p:nvPr>
            <p:ph type="ftr" sz="quarter" idx="11"/>
          </p:nvPr>
        </p:nvSpPr>
        <p:spPr/>
        <p:txBody>
          <a:bodyPr/>
          <a:lstStyle/>
          <a:p>
            <a:endParaRPr lang="en-US"/>
          </a:p>
        </p:txBody>
      </p:sp>
      <p:sp>
        <p:nvSpPr>
          <p:cNvPr id="15" name="Slide Number Placeholder 5">
            <a:extLst>
              <a:ext uri="{FF2B5EF4-FFF2-40B4-BE49-F238E27FC236}">
                <a16:creationId xmlns:a16="http://schemas.microsoft.com/office/drawing/2014/main" id="{8E52F370-109D-B047-B409-9A16EFCF044E}"/>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a:t>11/3/20</a:t>
            </a:fld>
            <a:endParaRPr lang="en-US"/>
          </a:p>
        </p:txBody>
      </p:sp>
      <p:sp>
        <p:nvSpPr>
          <p:cNvPr id="4" name="Footer Placeholder 4"/>
          <p:cNvSpPr>
            <a:spLocks noGrp="1"/>
          </p:cNvSpPr>
          <p:nvPr>
            <p:ph type="ftr" sz="quarter" idx="11"/>
          </p:nvPr>
        </p:nvSpPr>
        <p:spPr/>
        <p:txBody>
          <a:bodyPr/>
          <a:lstStyle/>
          <a:p>
            <a:endParaRPr lang="en-US"/>
          </a:p>
        </p:txBody>
      </p:sp>
      <p:sp>
        <p:nvSpPr>
          <p:cNvPr id="18" name="Slide Number Placeholder 5">
            <a:extLst>
              <a:ext uri="{FF2B5EF4-FFF2-40B4-BE49-F238E27FC236}">
                <a16:creationId xmlns:a16="http://schemas.microsoft.com/office/drawing/2014/main" id="{F58F4C22-D95B-EC46-947D-DBCD6EE967D2}"/>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a:t>11/3/20</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C72AB90B-4DFA-3A45-83DB-65918FD2B6D8}"/>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a:t>11/3/20</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1852DE28-0834-2445-9810-5A55958044C0}"/>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a:t>11/3/20</a:t>
            </a:fld>
            <a:endParaRPr lang="en-US"/>
          </a:p>
        </p:txBody>
      </p:sp>
      <p:sp>
        <p:nvSpPr>
          <p:cNvPr id="5" name="Footer Placeholder 4"/>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0CD5E72F-29FE-2A4E-859B-700B0BD98E92}"/>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a:t>11/3/20</a:t>
            </a:fld>
            <a:endParaRPr lang="en-US"/>
          </a:p>
        </p:txBody>
      </p:sp>
      <p:sp>
        <p:nvSpPr>
          <p:cNvPr id="5" name="Footer Placeholder 4"/>
          <p:cNvSpPr>
            <a:spLocks noGrp="1"/>
          </p:cNvSpPr>
          <p:nvPr>
            <p:ph type="ftr" sz="quarter" idx="11"/>
          </p:nvPr>
        </p:nvSpPr>
        <p:spPr/>
        <p:txBody>
          <a:bodyPr/>
          <a:lstStyle/>
          <a:p>
            <a:endParaRPr lang="en-US"/>
          </a:p>
        </p:txBody>
      </p:sp>
      <p:sp>
        <p:nvSpPr>
          <p:cNvPr id="7" name="Slide Number Placeholder 5">
            <a:extLst>
              <a:ext uri="{FF2B5EF4-FFF2-40B4-BE49-F238E27FC236}">
                <a16:creationId xmlns:a16="http://schemas.microsoft.com/office/drawing/2014/main" id="{455670EF-BC0A-B540-BDA0-0549CE550703}"/>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a:t>11/3/20</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3C519FC8-9737-A24F-B4C8-68C148C4BA55}"/>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a:t>11/3/20</a:t>
            </a:fld>
            <a:endParaRPr lang="en-US"/>
          </a:p>
        </p:txBody>
      </p:sp>
      <p:sp>
        <p:nvSpPr>
          <p:cNvPr id="8" name="Footer Placeholder 7"/>
          <p:cNvSpPr>
            <a:spLocks noGrp="1"/>
          </p:cNvSpPr>
          <p:nvPr>
            <p:ph type="ftr" sz="quarter" idx="11"/>
          </p:nvPr>
        </p:nvSpPr>
        <p:spPr/>
        <p:txBody>
          <a:bodyPr/>
          <a:lstStyle/>
          <a:p>
            <a:endParaRPr lang="en-US"/>
          </a:p>
        </p:txBody>
      </p:sp>
      <p:sp>
        <p:nvSpPr>
          <p:cNvPr id="10" name="Slide Number Placeholder 5">
            <a:extLst>
              <a:ext uri="{FF2B5EF4-FFF2-40B4-BE49-F238E27FC236}">
                <a16:creationId xmlns:a16="http://schemas.microsoft.com/office/drawing/2014/main" id="{553D37C6-1FD0-E241-B3A0-32F11B7B5DC2}"/>
              </a:ext>
            </a:extLst>
          </p:cNvPr>
          <p:cNvSpPr>
            <a:spLocks noGrp="1"/>
          </p:cNvSpPr>
          <p:nvPr>
            <p:ph type="sldNum" sz="quarter" idx="12"/>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a:t>11/3/20</a:t>
            </a:fld>
            <a:endParaRPr lang="en-US"/>
          </a:p>
        </p:txBody>
      </p:sp>
      <p:sp>
        <p:nvSpPr>
          <p:cNvPr id="5" name="Footer Placeholder 3"/>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2D5EC6B3-6493-3948-A118-47E5DED181A4}"/>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a:t>11/3/20</a:t>
            </a:fld>
            <a:endParaRPr lang="en-US"/>
          </a:p>
        </p:txBody>
      </p:sp>
      <p:sp>
        <p:nvSpPr>
          <p:cNvPr id="5" name="Footer Placeholder 2"/>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8FA4A0B0-6818-1E46-AAA3-338030255AEE}"/>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a:t>11/3/20</a:t>
            </a:fld>
            <a:endParaRPr lang="en-US"/>
          </a:p>
        </p:txBody>
      </p:sp>
      <p:sp>
        <p:nvSpPr>
          <p:cNvPr id="5"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080336D9-F1DE-E749-88C7-554B32F85737}"/>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a:t>11/3/20</a:t>
            </a:fld>
            <a:endParaRPr lang="en-US"/>
          </a:p>
        </p:txBody>
      </p:sp>
      <p:sp>
        <p:nvSpPr>
          <p:cNvPr id="6" name="Footer Placeholder 5"/>
          <p:cNvSpPr>
            <a:spLocks noGrp="1"/>
          </p:cNvSpPr>
          <p:nvPr>
            <p:ph type="ftr" sz="quarter" idx="11"/>
          </p:nvPr>
        </p:nvSpPr>
        <p:spPr/>
        <p:txBody>
          <a:bodyPr/>
          <a:lstStyle/>
          <a:p>
            <a:endParaRPr lang="en-US"/>
          </a:p>
        </p:txBody>
      </p:sp>
      <p:sp>
        <p:nvSpPr>
          <p:cNvPr id="8" name="Slide Number Placeholder 5">
            <a:extLst>
              <a:ext uri="{FF2B5EF4-FFF2-40B4-BE49-F238E27FC236}">
                <a16:creationId xmlns:a16="http://schemas.microsoft.com/office/drawing/2014/main" id="{70DCEC6C-CD8A-9A47-9953-0F719D421116}"/>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a:t>11/3/20</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png"/><Relationship Id="rId7"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png"/><Relationship Id="rId7"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ovid-19 Coronavirus Corona - Free image on Pixabay">
            <a:extLst>
              <a:ext uri="{FF2B5EF4-FFF2-40B4-BE49-F238E27FC236}">
                <a16:creationId xmlns:a16="http://schemas.microsoft.com/office/drawing/2014/main" id="{3858D4E7-4C4D-514D-9544-BA2BB630C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365"/>
            <a:ext cx="11725835" cy="701936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1C50CDC2-ED12-634B-BA4C-52C7AA22683A}"/>
              </a:ext>
            </a:extLst>
          </p:cNvPr>
          <p:cNvSpPr/>
          <p:nvPr/>
        </p:nvSpPr>
        <p:spPr>
          <a:xfrm>
            <a:off x="917294" y="3062881"/>
            <a:ext cx="1619717" cy="1714497"/>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AFC54C2-A816-A840-9F7D-E977ECEA50C9}"/>
              </a:ext>
            </a:extLst>
          </p:cNvPr>
          <p:cNvSpPr>
            <a:spLocks noGrp="1"/>
          </p:cNvSpPr>
          <p:nvPr>
            <p:ph type="ctrTitle"/>
          </p:nvPr>
        </p:nvSpPr>
        <p:spPr>
          <a:xfrm>
            <a:off x="1154954" y="1447800"/>
            <a:ext cx="10052624" cy="3329581"/>
          </a:xfrm>
        </p:spPr>
        <p:txBody>
          <a:bodyPr/>
          <a:lstStyle/>
          <a:p>
            <a:r>
              <a:rPr lang="en-MX" sz="11500" b="1" dirty="0"/>
              <a:t>𝛴:</a:t>
            </a:r>
            <a:r>
              <a:rPr lang="en-MX" dirty="0"/>
              <a:t>Sigma Consulting</a:t>
            </a:r>
          </a:p>
        </p:txBody>
      </p:sp>
      <p:sp>
        <p:nvSpPr>
          <p:cNvPr id="3" name="Subtitle 2">
            <a:extLst>
              <a:ext uri="{FF2B5EF4-FFF2-40B4-BE49-F238E27FC236}">
                <a16:creationId xmlns:a16="http://schemas.microsoft.com/office/drawing/2014/main" id="{3C80FE4E-6468-D743-894C-8F77AD498CBA}"/>
              </a:ext>
            </a:extLst>
          </p:cNvPr>
          <p:cNvSpPr>
            <a:spLocks noGrp="1"/>
          </p:cNvSpPr>
          <p:nvPr>
            <p:ph type="subTitle" idx="1"/>
          </p:nvPr>
        </p:nvSpPr>
        <p:spPr>
          <a:xfrm>
            <a:off x="1154954" y="4777380"/>
            <a:ext cx="10151478" cy="861420"/>
          </a:xfrm>
        </p:spPr>
        <p:txBody>
          <a:bodyPr>
            <a:normAutofit/>
          </a:bodyPr>
          <a:lstStyle/>
          <a:p>
            <a:r>
              <a:rPr lang="en-MX" sz="3200" b="1"/>
              <a:t>THE PARTNERTS THAT ADD VALUE TO YOUR COMPANY</a:t>
            </a:r>
          </a:p>
        </p:txBody>
      </p:sp>
      <p:sp>
        <p:nvSpPr>
          <p:cNvPr id="5" name="Slide Number Placeholder 5">
            <a:extLst>
              <a:ext uri="{FF2B5EF4-FFF2-40B4-BE49-F238E27FC236}">
                <a16:creationId xmlns:a16="http://schemas.microsoft.com/office/drawing/2014/main" id="{521FED6E-DA61-EA4D-9441-72BC0D6FC9F7}"/>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dirty="0"/>
              <a:t>𝛴</a:t>
            </a:r>
            <a:r>
              <a:rPr lang="en-US" dirty="0"/>
              <a:t>:</a:t>
            </a:r>
          </a:p>
        </p:txBody>
      </p:sp>
      <p:sp>
        <p:nvSpPr>
          <p:cNvPr id="8" name="Rectangle 7">
            <a:extLst>
              <a:ext uri="{FF2B5EF4-FFF2-40B4-BE49-F238E27FC236}">
                <a16:creationId xmlns:a16="http://schemas.microsoft.com/office/drawing/2014/main" id="{B7ED7D39-2718-4C1E-A235-718DC61CE661}"/>
              </a:ext>
            </a:extLst>
          </p:cNvPr>
          <p:cNvSpPr/>
          <p:nvPr/>
        </p:nvSpPr>
        <p:spPr>
          <a:xfrm>
            <a:off x="2122583" y="5566834"/>
            <a:ext cx="1810439" cy="923330"/>
          </a:xfrm>
          <a:prstGeom prst="rect">
            <a:avLst/>
          </a:prstGeom>
        </p:spPr>
        <p:txBody>
          <a:bodyPr wrap="square">
            <a:spAutoFit/>
          </a:bodyPr>
          <a:lstStyle/>
          <a:p>
            <a:r>
              <a:rPr lang="en-US" dirty="0"/>
              <a:t>Llamas Daniel </a:t>
            </a:r>
          </a:p>
          <a:p>
            <a:r>
              <a:rPr lang="en-US" dirty="0"/>
              <a:t>López Iván</a:t>
            </a:r>
          </a:p>
          <a:p>
            <a:r>
              <a:rPr lang="en-US" dirty="0" err="1"/>
              <a:t>Macías</a:t>
            </a:r>
            <a:r>
              <a:rPr lang="en-US" dirty="0"/>
              <a:t> Luis</a:t>
            </a:r>
          </a:p>
        </p:txBody>
      </p:sp>
      <p:sp>
        <p:nvSpPr>
          <p:cNvPr id="9" name="Rectangle 8">
            <a:extLst>
              <a:ext uri="{FF2B5EF4-FFF2-40B4-BE49-F238E27FC236}">
                <a16:creationId xmlns:a16="http://schemas.microsoft.com/office/drawing/2014/main" id="{725DE534-6C4F-4A5E-9C4A-6F2C5087494E}"/>
              </a:ext>
            </a:extLst>
          </p:cNvPr>
          <p:cNvSpPr/>
          <p:nvPr/>
        </p:nvSpPr>
        <p:spPr>
          <a:xfrm>
            <a:off x="3933022" y="5566834"/>
            <a:ext cx="2074843" cy="646331"/>
          </a:xfrm>
          <a:prstGeom prst="rect">
            <a:avLst/>
          </a:prstGeom>
        </p:spPr>
        <p:txBody>
          <a:bodyPr wrap="square">
            <a:spAutoFit/>
          </a:bodyPr>
          <a:lstStyle/>
          <a:p>
            <a:r>
              <a:rPr lang="en-US" dirty="0"/>
              <a:t>Ramirez </a:t>
            </a:r>
            <a:r>
              <a:rPr lang="en-US" dirty="0" err="1"/>
              <a:t>JuanFer</a:t>
            </a:r>
            <a:endParaRPr lang="en-US" dirty="0"/>
          </a:p>
          <a:p>
            <a:r>
              <a:rPr lang="en-US" dirty="0"/>
              <a:t>Villarreal Jorge </a:t>
            </a:r>
          </a:p>
        </p:txBody>
      </p:sp>
      <p:sp>
        <p:nvSpPr>
          <p:cNvPr id="10" name="Rectangle 9">
            <a:extLst>
              <a:ext uri="{FF2B5EF4-FFF2-40B4-BE49-F238E27FC236}">
                <a16:creationId xmlns:a16="http://schemas.microsoft.com/office/drawing/2014/main" id="{B6A67188-D81B-4393-8A92-00DB8C2E55CF}"/>
              </a:ext>
            </a:extLst>
          </p:cNvPr>
          <p:cNvSpPr/>
          <p:nvPr/>
        </p:nvSpPr>
        <p:spPr>
          <a:xfrm>
            <a:off x="1727152" y="5354273"/>
            <a:ext cx="2074843" cy="369332"/>
          </a:xfrm>
          <a:prstGeom prst="rect">
            <a:avLst/>
          </a:prstGeom>
        </p:spPr>
        <p:txBody>
          <a:bodyPr wrap="square">
            <a:spAutoFit/>
          </a:bodyPr>
          <a:lstStyle/>
          <a:p>
            <a:r>
              <a:rPr lang="en-US" b="1" dirty="0"/>
              <a:t>By:</a:t>
            </a:r>
          </a:p>
        </p:txBody>
      </p:sp>
    </p:spTree>
    <p:extLst>
      <p:ext uri="{BB962C8B-B14F-4D97-AF65-F5344CB8AC3E}">
        <p14:creationId xmlns:p14="http://schemas.microsoft.com/office/powerpoint/2010/main" val="3342289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2C7E-1978-43A0-86A2-6056E49161C9}"/>
              </a:ext>
            </a:extLst>
          </p:cNvPr>
          <p:cNvSpPr>
            <a:spLocks noGrp="1"/>
          </p:cNvSpPr>
          <p:nvPr>
            <p:ph type="title"/>
          </p:nvPr>
        </p:nvSpPr>
        <p:spPr/>
        <p:txBody>
          <a:bodyPr vert="horz" lIns="91440" tIns="45720" rIns="91440" bIns="45720" rtlCol="0" anchor="t">
            <a:noAutofit/>
          </a:bodyPr>
          <a:lstStyle/>
          <a:p>
            <a:r>
              <a:rPr lang="en-MX" sz="3200" b="1" dirty="0"/>
              <a:t>4.</a:t>
            </a:r>
            <a:r>
              <a:rPr lang="en-MX" sz="3200" dirty="0"/>
              <a:t> Project expected incremntal deaths based on lower tha</a:t>
            </a:r>
            <a:r>
              <a:rPr lang="es-MX" sz="3200" dirty="0"/>
              <a:t>n</a:t>
            </a:r>
            <a:r>
              <a:rPr lang="en-MX" sz="3200" dirty="0"/>
              <a:t> expected GDP per 	capita </a:t>
            </a:r>
            <a:br>
              <a:rPr lang="en-MX" sz="3200" dirty="0"/>
            </a:br>
            <a:br>
              <a:rPr lang="en-MX" sz="3200" b="1" dirty="0"/>
            </a:br>
            <a:endParaRPr lang="en-US" sz="3200" b="1" dirty="0"/>
          </a:p>
        </p:txBody>
      </p:sp>
      <p:sp>
        <p:nvSpPr>
          <p:cNvPr id="10" name="TextBox 9">
            <a:extLst>
              <a:ext uri="{FF2B5EF4-FFF2-40B4-BE49-F238E27FC236}">
                <a16:creationId xmlns:a16="http://schemas.microsoft.com/office/drawing/2014/main" id="{7A9B7849-1D31-4126-95D4-02BAEE855EFB}"/>
              </a:ext>
            </a:extLst>
          </p:cNvPr>
          <p:cNvSpPr txBox="1"/>
          <p:nvPr/>
        </p:nvSpPr>
        <p:spPr>
          <a:xfrm>
            <a:off x="520700" y="4838700"/>
            <a:ext cx="10972800" cy="646331"/>
          </a:xfrm>
          <a:prstGeom prst="rect">
            <a:avLst/>
          </a:prstGeom>
          <a:noFill/>
        </p:spPr>
        <p:txBody>
          <a:bodyPr wrap="square" rtlCol="0">
            <a:spAutoFit/>
          </a:bodyPr>
          <a:lstStyle/>
          <a:p>
            <a:r>
              <a:rPr lang="en-US"/>
              <a:t>Analysis:</a:t>
            </a:r>
          </a:p>
          <a:p>
            <a:endParaRPr lang="en-US"/>
          </a:p>
        </p:txBody>
      </p:sp>
      <p:pic>
        <p:nvPicPr>
          <p:cNvPr id="4" name="Picture 3" descr="Chart, scatter chart&#10;&#10;Description automatically generated">
            <a:extLst>
              <a:ext uri="{FF2B5EF4-FFF2-40B4-BE49-F238E27FC236}">
                <a16:creationId xmlns:a16="http://schemas.microsoft.com/office/drawing/2014/main" id="{8B57B232-D25C-47B7-B646-036DDA81E1CA}"/>
              </a:ext>
            </a:extLst>
          </p:cNvPr>
          <p:cNvPicPr>
            <a:picLocks noChangeAspect="1"/>
          </p:cNvPicPr>
          <p:nvPr/>
        </p:nvPicPr>
        <p:blipFill rotWithShape="1">
          <a:blip r:embed="rId2"/>
          <a:srcRect l="8742" t="6556" r="9602"/>
          <a:stretch/>
        </p:blipFill>
        <p:spPr>
          <a:xfrm>
            <a:off x="85419" y="1987160"/>
            <a:ext cx="6431280" cy="4339573"/>
          </a:xfrm>
          <a:prstGeom prst="rect">
            <a:avLst/>
          </a:prstGeom>
        </p:spPr>
      </p:pic>
      <p:sp>
        <p:nvSpPr>
          <p:cNvPr id="11" name="TextBox 10">
            <a:extLst>
              <a:ext uri="{FF2B5EF4-FFF2-40B4-BE49-F238E27FC236}">
                <a16:creationId xmlns:a16="http://schemas.microsoft.com/office/drawing/2014/main" id="{D3BDDC64-0B35-4A6B-8A6F-B8D272A0E9A2}"/>
              </a:ext>
            </a:extLst>
          </p:cNvPr>
          <p:cNvSpPr txBox="1"/>
          <p:nvPr/>
        </p:nvSpPr>
        <p:spPr>
          <a:xfrm>
            <a:off x="6986019" y="2821956"/>
            <a:ext cx="2161038" cy="369332"/>
          </a:xfrm>
          <a:prstGeom prst="rect">
            <a:avLst/>
          </a:prstGeom>
          <a:noFill/>
        </p:spPr>
        <p:txBody>
          <a:bodyPr wrap="square" rtlCol="0">
            <a:spAutoFit/>
          </a:bodyPr>
          <a:lstStyle/>
          <a:p>
            <a:r>
              <a:rPr lang="en-US"/>
              <a:t>R-squared=.9674</a:t>
            </a:r>
          </a:p>
        </p:txBody>
      </p:sp>
      <p:sp>
        <p:nvSpPr>
          <p:cNvPr id="12" name="TextBox 11">
            <a:extLst>
              <a:ext uri="{FF2B5EF4-FFF2-40B4-BE49-F238E27FC236}">
                <a16:creationId xmlns:a16="http://schemas.microsoft.com/office/drawing/2014/main" id="{E565EEF8-59A8-4C19-89BF-E90A4B6648F1}"/>
              </a:ext>
            </a:extLst>
          </p:cNvPr>
          <p:cNvSpPr txBox="1"/>
          <p:nvPr/>
        </p:nvSpPr>
        <p:spPr>
          <a:xfrm>
            <a:off x="6869836" y="2241626"/>
            <a:ext cx="4537303" cy="523220"/>
          </a:xfrm>
          <a:prstGeom prst="rect">
            <a:avLst/>
          </a:prstGeom>
          <a:noFill/>
        </p:spPr>
        <p:txBody>
          <a:bodyPr wrap="square" rtlCol="0">
            <a:spAutoFit/>
          </a:bodyPr>
          <a:lstStyle/>
          <a:p>
            <a:r>
              <a:rPr lang="en-US" sz="2800" b="1"/>
              <a:t>Y= X*</a:t>
            </a:r>
            <a:r>
              <a:rPr lang="en-US" sz="2800" b="1">
                <a:solidFill>
                  <a:srgbClr val="FFFF00"/>
                </a:solidFill>
              </a:rPr>
              <a:t>(-1.5e-5) </a:t>
            </a:r>
            <a:r>
              <a:rPr lang="en-US" sz="2800" b="1"/>
              <a:t>+ </a:t>
            </a:r>
            <a:r>
              <a:rPr lang="en-US" sz="2800" b="1">
                <a:solidFill>
                  <a:srgbClr val="00B0F0"/>
                </a:solidFill>
              </a:rPr>
              <a:t>9.303</a:t>
            </a:r>
          </a:p>
        </p:txBody>
      </p:sp>
      <p:sp>
        <p:nvSpPr>
          <p:cNvPr id="13" name="TextBox 12">
            <a:extLst>
              <a:ext uri="{FF2B5EF4-FFF2-40B4-BE49-F238E27FC236}">
                <a16:creationId xmlns:a16="http://schemas.microsoft.com/office/drawing/2014/main" id="{D709A078-F1AA-498F-975E-590DF42F1D4B}"/>
              </a:ext>
            </a:extLst>
          </p:cNvPr>
          <p:cNvSpPr txBox="1"/>
          <p:nvPr/>
        </p:nvSpPr>
        <p:spPr>
          <a:xfrm>
            <a:off x="6986019" y="3315027"/>
            <a:ext cx="4216175" cy="1569660"/>
          </a:xfrm>
          <a:prstGeom prst="rect">
            <a:avLst/>
          </a:prstGeom>
          <a:noFill/>
        </p:spPr>
        <p:txBody>
          <a:bodyPr wrap="square" rtlCol="0">
            <a:spAutoFit/>
          </a:bodyPr>
          <a:lstStyle/>
          <a:p>
            <a:r>
              <a:rPr lang="en-US" sz="2400" b="1"/>
              <a:t>Predictions:</a:t>
            </a:r>
          </a:p>
          <a:p>
            <a:pPr marL="285750" indent="-285750">
              <a:buFont typeface="Arial" panose="020B0604020202020204" pitchFamily="34" charset="0"/>
              <a:buChar char="•"/>
            </a:pPr>
            <a:r>
              <a:rPr lang="en-US" sz="2400"/>
              <a:t>	2020: </a:t>
            </a:r>
            <a:r>
              <a:rPr lang="en-US" sz="2400" b="1"/>
              <a:t>7.31 </a:t>
            </a:r>
            <a:r>
              <a:rPr lang="en-US" sz="2400" b="1" err="1"/>
              <a:t>DpM</a:t>
            </a:r>
            <a:endParaRPr lang="en-US" sz="2400" b="1"/>
          </a:p>
          <a:p>
            <a:pPr marL="285750" indent="-285750">
              <a:buFont typeface="Arial" panose="020B0604020202020204" pitchFamily="34" charset="0"/>
              <a:buChar char="•"/>
            </a:pPr>
            <a:r>
              <a:rPr lang="en-US" sz="2400"/>
              <a:t>	2021: </a:t>
            </a:r>
            <a:r>
              <a:rPr lang="en-US" sz="2400" b="1"/>
              <a:t>7.16 </a:t>
            </a:r>
            <a:r>
              <a:rPr lang="en-US" sz="2400" b="1" err="1"/>
              <a:t>DpM</a:t>
            </a:r>
            <a:endParaRPr lang="en-US" sz="2400" b="1"/>
          </a:p>
          <a:p>
            <a:pPr marL="285750" indent="-285750">
              <a:buFont typeface="Arial" panose="020B0604020202020204" pitchFamily="34" charset="0"/>
              <a:buChar char="•"/>
            </a:pPr>
            <a:r>
              <a:rPr lang="en-US" sz="2400"/>
              <a:t>	2022: </a:t>
            </a:r>
            <a:r>
              <a:rPr lang="en-US" sz="2400" b="1"/>
              <a:t>7.03 </a:t>
            </a:r>
            <a:r>
              <a:rPr lang="en-US" sz="2400" b="1" err="1"/>
              <a:t>DpM</a:t>
            </a:r>
            <a:endParaRPr lang="en-US" sz="2400" b="1"/>
          </a:p>
        </p:txBody>
      </p:sp>
      <p:sp>
        <p:nvSpPr>
          <p:cNvPr id="14" name="Slide Number Placeholder 5">
            <a:extLst>
              <a:ext uri="{FF2B5EF4-FFF2-40B4-BE49-F238E27FC236}">
                <a16:creationId xmlns:a16="http://schemas.microsoft.com/office/drawing/2014/main" id="{FAB55F82-E5F1-49ED-94C5-A4251F00B265}"/>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extLst>
      <p:ext uri="{BB962C8B-B14F-4D97-AF65-F5344CB8AC3E}">
        <p14:creationId xmlns:p14="http://schemas.microsoft.com/office/powerpoint/2010/main" val="1265159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Free COVID-19 Digital Marketing Support | Learn More">
            <a:extLst>
              <a:ext uri="{FF2B5EF4-FFF2-40B4-BE49-F238E27FC236}">
                <a16:creationId xmlns:a16="http://schemas.microsoft.com/office/drawing/2014/main" id="{11708B51-B8B6-F743-95E6-5201C9578A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0593" y="3467100"/>
            <a:ext cx="5143500" cy="33909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339B49-36C2-4752-8E8D-17E08E30417B}"/>
              </a:ext>
            </a:extLst>
          </p:cNvPr>
          <p:cNvSpPr>
            <a:spLocks noGrp="1"/>
          </p:cNvSpPr>
          <p:nvPr>
            <p:ph type="title"/>
          </p:nvPr>
        </p:nvSpPr>
        <p:spPr/>
        <p:txBody>
          <a:bodyPr vert="horz" lIns="91440" tIns="45720" rIns="91440" bIns="45720" rtlCol="0" anchor="t">
            <a:noAutofit/>
          </a:bodyPr>
          <a:lstStyle/>
          <a:p>
            <a:r>
              <a:rPr lang="en-MX" sz="3200" b="1"/>
              <a:t>5. Compare Death levels</a:t>
            </a:r>
            <a:endParaRPr lang="en-US" sz="3200" b="1"/>
          </a:p>
        </p:txBody>
      </p:sp>
      <p:graphicFrame>
        <p:nvGraphicFramePr>
          <p:cNvPr id="6" name="Table 6">
            <a:extLst>
              <a:ext uri="{FF2B5EF4-FFF2-40B4-BE49-F238E27FC236}">
                <a16:creationId xmlns:a16="http://schemas.microsoft.com/office/drawing/2014/main" id="{78B77EF4-A618-481B-8935-216D0C9CF1F3}"/>
              </a:ext>
            </a:extLst>
          </p:cNvPr>
          <p:cNvGraphicFramePr>
            <a:graphicFrameLocks noGrp="1"/>
          </p:cNvGraphicFramePr>
          <p:nvPr>
            <p:extLst>
              <p:ext uri="{D42A27DB-BD31-4B8C-83A1-F6EECF244321}">
                <p14:modId xmlns:p14="http://schemas.microsoft.com/office/powerpoint/2010/main" val="1589993855"/>
              </p:ext>
            </p:extLst>
          </p:nvPr>
        </p:nvGraphicFramePr>
        <p:xfrm>
          <a:off x="1859687" y="1539927"/>
          <a:ext cx="7847893" cy="1483360"/>
        </p:xfrm>
        <a:graphic>
          <a:graphicData uri="http://schemas.openxmlformats.org/drawingml/2006/table">
            <a:tbl>
              <a:tblPr firstRow="1" bandRow="1">
                <a:tableStyleId>{5C22544A-7EE6-4342-B048-85BDC9FD1C3A}</a:tableStyleId>
              </a:tblPr>
              <a:tblGrid>
                <a:gridCol w="801540">
                  <a:extLst>
                    <a:ext uri="{9D8B030D-6E8A-4147-A177-3AD203B41FA5}">
                      <a16:colId xmlns:a16="http://schemas.microsoft.com/office/drawing/2014/main" val="604498914"/>
                    </a:ext>
                  </a:extLst>
                </a:gridCol>
                <a:gridCol w="1787051">
                  <a:extLst>
                    <a:ext uri="{9D8B030D-6E8A-4147-A177-3AD203B41FA5}">
                      <a16:colId xmlns:a16="http://schemas.microsoft.com/office/drawing/2014/main" val="3253477926"/>
                    </a:ext>
                  </a:extLst>
                </a:gridCol>
                <a:gridCol w="1457297">
                  <a:extLst>
                    <a:ext uri="{9D8B030D-6E8A-4147-A177-3AD203B41FA5}">
                      <a16:colId xmlns:a16="http://schemas.microsoft.com/office/drawing/2014/main" val="525703314"/>
                    </a:ext>
                  </a:extLst>
                </a:gridCol>
                <a:gridCol w="1127543">
                  <a:extLst>
                    <a:ext uri="{9D8B030D-6E8A-4147-A177-3AD203B41FA5}">
                      <a16:colId xmlns:a16="http://schemas.microsoft.com/office/drawing/2014/main" val="3828147994"/>
                    </a:ext>
                  </a:extLst>
                </a:gridCol>
                <a:gridCol w="2674462">
                  <a:extLst>
                    <a:ext uri="{9D8B030D-6E8A-4147-A177-3AD203B41FA5}">
                      <a16:colId xmlns:a16="http://schemas.microsoft.com/office/drawing/2014/main" val="4210416596"/>
                    </a:ext>
                  </a:extLst>
                </a:gridCol>
              </a:tblGrid>
              <a:tr h="370840">
                <a:tc>
                  <a:txBody>
                    <a:bodyPr/>
                    <a:lstStyle/>
                    <a:p>
                      <a:r>
                        <a:rPr lang="en-US"/>
                        <a:t>Year</a:t>
                      </a:r>
                    </a:p>
                  </a:txBody>
                  <a:tcPr/>
                </a:tc>
                <a:tc>
                  <a:txBody>
                    <a:bodyPr/>
                    <a:lstStyle/>
                    <a:p>
                      <a:r>
                        <a:rPr lang="en-US"/>
                        <a:t>DpM_Historic</a:t>
                      </a:r>
                    </a:p>
                  </a:txBody>
                  <a:tcPr/>
                </a:tc>
                <a:tc>
                  <a:txBody>
                    <a:bodyPr/>
                    <a:lstStyle/>
                    <a:p>
                      <a:r>
                        <a:rPr lang="en-US"/>
                        <a:t>DpM_GDP</a:t>
                      </a:r>
                    </a:p>
                  </a:txBody>
                  <a:tcPr/>
                </a:tc>
                <a:tc>
                  <a:txBody>
                    <a:bodyPr/>
                    <a:lstStyle/>
                    <a:p>
                      <a:pPr algn="l"/>
                      <a:r>
                        <a:rPr lang="en-US"/>
                        <a:t>Delta</a:t>
                      </a:r>
                    </a:p>
                  </a:txBody>
                  <a:tcPr/>
                </a:tc>
                <a:tc>
                  <a:txBody>
                    <a:bodyPr/>
                    <a:lstStyle/>
                    <a:p>
                      <a:r>
                        <a:rPr lang="en-US"/>
                        <a:t>Deaths due Crisis</a:t>
                      </a:r>
                    </a:p>
                  </a:txBody>
                  <a:tcPr/>
                </a:tc>
                <a:extLst>
                  <a:ext uri="{0D108BD9-81ED-4DB2-BD59-A6C34878D82A}">
                    <a16:rowId xmlns:a16="http://schemas.microsoft.com/office/drawing/2014/main" val="713601590"/>
                  </a:ext>
                </a:extLst>
              </a:tr>
              <a:tr h="370840">
                <a:tc>
                  <a:txBody>
                    <a:bodyPr/>
                    <a:lstStyle/>
                    <a:p>
                      <a:r>
                        <a:rPr lang="en-US"/>
                        <a:t>2020</a:t>
                      </a:r>
                    </a:p>
                  </a:txBody>
                  <a:tcPr/>
                </a:tc>
                <a:tc>
                  <a:txBody>
                    <a:bodyPr/>
                    <a:lstStyle/>
                    <a:p>
                      <a:r>
                        <a:rPr lang="en-US"/>
                        <a:t>7.307578</a:t>
                      </a:r>
                    </a:p>
                  </a:txBody>
                  <a:tcPr/>
                </a:tc>
                <a:tc>
                  <a:txBody>
                    <a:bodyPr/>
                    <a:lstStyle/>
                    <a:p>
                      <a:r>
                        <a:rPr lang="en-US"/>
                        <a:t>7.152307</a:t>
                      </a:r>
                    </a:p>
                  </a:txBody>
                  <a:tcPr/>
                </a:tc>
                <a:tc>
                  <a:txBody>
                    <a:bodyPr/>
                    <a:lstStyle/>
                    <a:p>
                      <a:pPr algn="l"/>
                      <a:r>
                        <a:rPr lang="en-US"/>
                        <a:t>.155271</a:t>
                      </a:r>
                    </a:p>
                  </a:txBody>
                  <a:tcPr/>
                </a:tc>
                <a:tc>
                  <a:txBody>
                    <a:bodyPr/>
                    <a:lstStyle/>
                    <a:p>
                      <a:r>
                        <a:rPr lang="en-US"/>
                        <a:t>1,195,586</a:t>
                      </a:r>
                    </a:p>
                  </a:txBody>
                  <a:tcPr/>
                </a:tc>
                <a:extLst>
                  <a:ext uri="{0D108BD9-81ED-4DB2-BD59-A6C34878D82A}">
                    <a16:rowId xmlns:a16="http://schemas.microsoft.com/office/drawing/2014/main" val="136988587"/>
                  </a:ext>
                </a:extLst>
              </a:tr>
              <a:tr h="370840">
                <a:tc>
                  <a:txBody>
                    <a:bodyPr/>
                    <a:lstStyle/>
                    <a:p>
                      <a:r>
                        <a:rPr lang="en-US"/>
                        <a:t>2021</a:t>
                      </a:r>
                    </a:p>
                  </a:txBody>
                  <a:tcPr/>
                </a:tc>
                <a:tc>
                  <a:txBody>
                    <a:bodyPr/>
                    <a:lstStyle/>
                    <a:p>
                      <a:r>
                        <a:rPr lang="en-US"/>
                        <a:t>7.159862</a:t>
                      </a:r>
                    </a:p>
                  </a:txBody>
                  <a:tcPr/>
                </a:tc>
                <a:tc>
                  <a:txBody>
                    <a:bodyPr/>
                    <a:lstStyle/>
                    <a:p>
                      <a:r>
                        <a:rPr lang="en-US"/>
                        <a:t>7.079542</a:t>
                      </a:r>
                    </a:p>
                  </a:txBody>
                  <a:tcPr/>
                </a:tc>
                <a:tc>
                  <a:txBody>
                    <a:bodyPr/>
                    <a:lstStyle/>
                    <a:p>
                      <a:pPr algn="l"/>
                      <a:r>
                        <a:rPr lang="en-US"/>
                        <a:t>.080320</a:t>
                      </a:r>
                    </a:p>
                  </a:txBody>
                  <a:tcPr/>
                </a:tc>
                <a:tc>
                  <a:txBody>
                    <a:bodyPr/>
                    <a:lstStyle/>
                    <a:p>
                      <a:r>
                        <a:rPr lang="en-US"/>
                        <a:t>618,465</a:t>
                      </a:r>
                    </a:p>
                  </a:txBody>
                  <a:tcPr/>
                </a:tc>
                <a:extLst>
                  <a:ext uri="{0D108BD9-81ED-4DB2-BD59-A6C34878D82A}">
                    <a16:rowId xmlns:a16="http://schemas.microsoft.com/office/drawing/2014/main" val="3168083881"/>
                  </a:ext>
                </a:extLst>
              </a:tr>
              <a:tr h="370840">
                <a:tc>
                  <a:txBody>
                    <a:bodyPr/>
                    <a:lstStyle/>
                    <a:p>
                      <a:r>
                        <a:rPr lang="en-US"/>
                        <a:t>2022</a:t>
                      </a:r>
                    </a:p>
                  </a:txBody>
                  <a:tcPr/>
                </a:tc>
                <a:tc>
                  <a:txBody>
                    <a:bodyPr/>
                    <a:lstStyle/>
                    <a:p>
                      <a:r>
                        <a:rPr lang="en-US"/>
                        <a:t>7.031353</a:t>
                      </a:r>
                    </a:p>
                  </a:txBody>
                  <a:tcPr/>
                </a:tc>
                <a:tc>
                  <a:txBody>
                    <a:bodyPr/>
                    <a:lstStyle/>
                    <a:p>
                      <a:r>
                        <a:rPr lang="en-US"/>
                        <a:t>7.006777</a:t>
                      </a:r>
                    </a:p>
                  </a:txBody>
                  <a:tcPr/>
                </a:tc>
                <a:tc>
                  <a:txBody>
                    <a:bodyPr/>
                    <a:lstStyle/>
                    <a:p>
                      <a:pPr algn="l"/>
                      <a:r>
                        <a:rPr lang="en-US"/>
                        <a:t>.024575</a:t>
                      </a:r>
                      <a:endParaRPr lang="en-US" dirty="0"/>
                    </a:p>
                  </a:txBody>
                  <a:tcPr/>
                </a:tc>
                <a:tc>
                  <a:txBody>
                    <a:bodyPr/>
                    <a:lstStyle/>
                    <a:p>
                      <a:r>
                        <a:rPr lang="en-US"/>
                        <a:t>189,229</a:t>
                      </a:r>
                      <a:endParaRPr lang="en-US" dirty="0"/>
                    </a:p>
                  </a:txBody>
                  <a:tcPr/>
                </a:tc>
                <a:extLst>
                  <a:ext uri="{0D108BD9-81ED-4DB2-BD59-A6C34878D82A}">
                    <a16:rowId xmlns:a16="http://schemas.microsoft.com/office/drawing/2014/main" val="2983272081"/>
                  </a:ext>
                </a:extLst>
              </a:tr>
            </a:tbl>
          </a:graphicData>
        </a:graphic>
      </p:graphicFrame>
      <p:sp>
        <p:nvSpPr>
          <p:cNvPr id="8" name="TextBox 7">
            <a:extLst>
              <a:ext uri="{FF2B5EF4-FFF2-40B4-BE49-F238E27FC236}">
                <a16:creationId xmlns:a16="http://schemas.microsoft.com/office/drawing/2014/main" id="{99C6D764-25FA-459E-8344-BC2517E34A27}"/>
              </a:ext>
            </a:extLst>
          </p:cNvPr>
          <p:cNvSpPr txBox="1"/>
          <p:nvPr/>
        </p:nvSpPr>
        <p:spPr>
          <a:xfrm>
            <a:off x="1516434" y="3569424"/>
            <a:ext cx="8534400" cy="523220"/>
          </a:xfrm>
          <a:prstGeom prst="rect">
            <a:avLst/>
          </a:prstGeom>
          <a:noFill/>
        </p:spPr>
        <p:txBody>
          <a:bodyPr wrap="square" rtlCol="0">
            <a:spAutoFit/>
          </a:bodyPr>
          <a:lstStyle/>
          <a:p>
            <a:r>
              <a:rPr lang="en-US" sz="2800" b="1"/>
              <a:t>Total Deaths by Economical Crisis : 2,003,280</a:t>
            </a:r>
          </a:p>
        </p:txBody>
      </p:sp>
      <p:sp>
        <p:nvSpPr>
          <p:cNvPr id="9" name="Slide Number Placeholder 5">
            <a:extLst>
              <a:ext uri="{FF2B5EF4-FFF2-40B4-BE49-F238E27FC236}">
                <a16:creationId xmlns:a16="http://schemas.microsoft.com/office/drawing/2014/main" id="{6CFC5074-9AED-4797-A776-20051EBA71DE}"/>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extLst>
      <p:ext uri="{BB962C8B-B14F-4D97-AF65-F5344CB8AC3E}">
        <p14:creationId xmlns:p14="http://schemas.microsoft.com/office/powerpoint/2010/main" val="13754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3" name="Freeform: Shape 1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52540" y="295729"/>
            <a:ext cx="838199" cy="767687"/>
          </a:xfrm>
          <a:prstGeom prst="rect">
            <a:avLst/>
          </a:prstGeom>
        </p:spPr>
        <p:txBody>
          <a:bodyPr vert="horz" lIns="91440" tIns="45720" rIns="91440" bIns="45720" rtlCol="0">
            <a:normAutofit/>
          </a:bodyPr>
          <a:lstStyle>
            <a:lvl1pPr algn="ctr">
              <a:defRPr sz="3600" b="0" i="1">
                <a:solidFill>
                  <a:schemeClr val="tx1">
                    <a:tint val="75000"/>
                  </a:schemeClr>
                </a:solidFill>
              </a:defRPr>
            </a:lvl1pPr>
          </a:lstStyle>
          <a:p>
            <a:pPr>
              <a:spcAft>
                <a:spcPts val="600"/>
              </a:spcAft>
            </a:pPr>
            <a:r>
              <a:rPr lang="en-US" i="0"/>
              <a:t>𝛴</a:t>
            </a:r>
            <a:r>
              <a:rPr lang="en-US"/>
              <a:t>:</a:t>
            </a:r>
          </a:p>
        </p:txBody>
      </p:sp>
      <p:sp>
        <p:nvSpPr>
          <p:cNvPr id="2" name="Title 1">
            <a:extLst>
              <a:ext uri="{FF2B5EF4-FFF2-40B4-BE49-F238E27FC236}">
                <a16:creationId xmlns:a16="http://schemas.microsoft.com/office/drawing/2014/main" id="{E5621A8C-1BD8-4046-80B6-6F531422EBC0}"/>
              </a:ext>
            </a:extLst>
          </p:cNvPr>
          <p:cNvSpPr>
            <a:spLocks noGrp="1"/>
          </p:cNvSpPr>
          <p:nvPr>
            <p:ph type="title"/>
          </p:nvPr>
        </p:nvSpPr>
        <p:spPr>
          <a:xfrm>
            <a:off x="653143" y="1645920"/>
            <a:ext cx="3522879" cy="4470821"/>
          </a:xfrm>
        </p:spPr>
        <p:txBody>
          <a:bodyPr>
            <a:normAutofit/>
          </a:bodyPr>
          <a:lstStyle/>
          <a:p>
            <a:pPr>
              <a:lnSpc>
                <a:spcPct val="90000"/>
              </a:lnSpc>
            </a:pPr>
            <a:r>
              <a:rPr lang="en-US" sz="2900" dirty="0">
                <a:solidFill>
                  <a:schemeClr val="bg2"/>
                </a:solidFill>
              </a:rPr>
              <a:t>Myth 2-3. Biggest correlating variables on COVID deaths are Diabetes and Heart Disease and negative correlation exist to GDP per capita</a:t>
            </a:r>
          </a:p>
        </p:txBody>
      </p:sp>
      <p:sp>
        <p:nvSpPr>
          <p:cNvPr id="3" name="Content Placeholder 2">
            <a:extLst>
              <a:ext uri="{FF2B5EF4-FFF2-40B4-BE49-F238E27FC236}">
                <a16:creationId xmlns:a16="http://schemas.microsoft.com/office/drawing/2014/main" id="{E73870B4-6B8E-7342-9023-9B6E4AB02B26}"/>
              </a:ext>
            </a:extLst>
          </p:cNvPr>
          <p:cNvSpPr>
            <a:spLocks noGrp="1"/>
          </p:cNvSpPr>
          <p:nvPr>
            <p:ph idx="1"/>
          </p:nvPr>
        </p:nvSpPr>
        <p:spPr>
          <a:xfrm>
            <a:off x="5204109" y="1645920"/>
            <a:ext cx="6269434" cy="4470821"/>
          </a:xfrm>
        </p:spPr>
        <p:txBody>
          <a:bodyPr>
            <a:normAutofit/>
          </a:bodyPr>
          <a:lstStyle/>
          <a:p>
            <a:pPr marL="0" lvl="0" indent="0">
              <a:buClr>
                <a:srgbClr val="1E5155">
                  <a:lumMod val="40000"/>
                  <a:lumOff val="60000"/>
                </a:srgbClr>
              </a:buClr>
              <a:buNone/>
            </a:pPr>
            <a:r>
              <a:rPr lang="x-none"/>
              <a:t>Main Hypothesis: Countries income will impact in hability to have lower COVID deaths and pleaces with higher Diabeties and H</a:t>
            </a:r>
            <a:r>
              <a:rPr lang="en-US" dirty="0"/>
              <a:t>e</a:t>
            </a:r>
            <a:r>
              <a:rPr lang="x-none"/>
              <a:t>art deases rates will have a higher  Covid death rate</a:t>
            </a:r>
          </a:p>
          <a:p>
            <a:pPr marL="0" indent="0">
              <a:buNone/>
            </a:pPr>
            <a:r>
              <a:rPr lang="x-none"/>
              <a:t>Process:</a:t>
            </a:r>
          </a:p>
          <a:p>
            <a:pPr marL="0" indent="0">
              <a:buNone/>
            </a:pPr>
            <a:r>
              <a:rPr lang="x-none"/>
              <a:t>	</a:t>
            </a:r>
            <a:r>
              <a:rPr lang="x-none" b="1"/>
              <a:t>1.</a:t>
            </a:r>
            <a:r>
              <a:rPr lang="x-none"/>
              <a:t> Get data sources</a:t>
            </a:r>
            <a:r>
              <a:rPr lang="es-MX" dirty="0"/>
              <a:t> and preparing 	DataFrames</a:t>
            </a:r>
            <a:endParaRPr lang="x-none"/>
          </a:p>
          <a:p>
            <a:pPr marL="0" indent="0">
              <a:buNone/>
            </a:pPr>
            <a:r>
              <a:rPr lang="x-none"/>
              <a:t>	</a:t>
            </a:r>
            <a:r>
              <a:rPr lang="x-none" b="1"/>
              <a:t>2.</a:t>
            </a:r>
            <a:r>
              <a:rPr lang="x-none"/>
              <a:t> </a:t>
            </a:r>
            <a:r>
              <a:rPr lang="es-MX" dirty="0"/>
              <a:t>Univariate Model between GDP per Capita 	and Covid Deaths</a:t>
            </a:r>
            <a:endParaRPr lang="x-none"/>
          </a:p>
          <a:p>
            <a:pPr marL="0" indent="0">
              <a:buNone/>
            </a:pPr>
            <a:r>
              <a:rPr lang="x-none"/>
              <a:t>	</a:t>
            </a:r>
            <a:r>
              <a:rPr lang="x-none" b="1"/>
              <a:t>3.</a:t>
            </a:r>
            <a:r>
              <a:rPr lang="x-none"/>
              <a:t> </a:t>
            </a:r>
            <a:r>
              <a:rPr lang="es-MX" dirty="0"/>
              <a:t>M</a:t>
            </a:r>
            <a:r>
              <a:rPr lang="x-none"/>
              <a:t>ultivaria</a:t>
            </a:r>
            <a:r>
              <a:rPr lang="es-MX" dirty="0"/>
              <a:t>t</a:t>
            </a:r>
            <a:r>
              <a:rPr lang="x-none"/>
              <a:t>e analysis to </a:t>
            </a:r>
            <a:r>
              <a:rPr lang="es-MX" dirty="0"/>
              <a:t>determine </a:t>
            </a:r>
            <a:r>
              <a:rPr lang="x-none"/>
              <a:t>variables </a:t>
            </a:r>
            <a:r>
              <a:rPr lang="es-ES" dirty="0"/>
              <a:t>	</a:t>
            </a:r>
            <a:r>
              <a:rPr lang="es-MX" dirty="0"/>
              <a:t>with more correlation to Covid Deaths</a:t>
            </a:r>
            <a:endParaRPr lang="x-none"/>
          </a:p>
          <a:p>
            <a:pPr marL="0" indent="0">
              <a:buNone/>
            </a:pPr>
            <a:r>
              <a:rPr lang="x-none"/>
              <a:t>	</a:t>
            </a:r>
            <a:r>
              <a:rPr lang="x-none" b="1"/>
              <a:t>4. </a:t>
            </a:r>
            <a:r>
              <a:rPr lang="x-none"/>
              <a:t>Arrive to conclusions</a:t>
            </a:r>
          </a:p>
          <a:p>
            <a:pPr marL="0" indent="0">
              <a:buNone/>
            </a:pPr>
            <a:endParaRPr lang="x-none"/>
          </a:p>
          <a:p>
            <a:pPr marL="0" indent="0">
              <a:buNone/>
            </a:pPr>
            <a:endParaRPr lang="x-none"/>
          </a:p>
          <a:p>
            <a:pPr marL="0" indent="0">
              <a:buNone/>
            </a:pPr>
            <a:endParaRPr lang="x-none"/>
          </a:p>
          <a:p>
            <a:pPr marL="0" indent="0">
              <a:buNone/>
            </a:pPr>
            <a:endParaRPr lang="x-none"/>
          </a:p>
          <a:p>
            <a:pPr marL="0" indent="0">
              <a:buNone/>
            </a:pPr>
            <a:endParaRPr lang="x-none"/>
          </a:p>
          <a:p>
            <a:pPr marL="0" indent="0">
              <a:buNone/>
            </a:pPr>
            <a:endParaRPr lang="x-none"/>
          </a:p>
          <a:p>
            <a:pPr marL="0" indent="0">
              <a:buNone/>
            </a:pPr>
            <a:endParaRPr lang="x-none"/>
          </a:p>
        </p:txBody>
      </p:sp>
    </p:spTree>
    <p:extLst>
      <p:ext uri="{BB962C8B-B14F-4D97-AF65-F5344CB8AC3E}">
        <p14:creationId xmlns:p14="http://schemas.microsoft.com/office/powerpoint/2010/main" val="14248498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E10E-0954-D840-B8A1-84FBC0A393DA}"/>
              </a:ext>
            </a:extLst>
          </p:cNvPr>
          <p:cNvSpPr>
            <a:spLocks noGrp="1"/>
          </p:cNvSpPr>
          <p:nvPr>
            <p:ph type="title"/>
          </p:nvPr>
        </p:nvSpPr>
        <p:spPr>
          <a:xfrm>
            <a:off x="321972" y="452718"/>
            <a:ext cx="10065737" cy="629107"/>
          </a:xfrm>
        </p:spPr>
        <p:txBody>
          <a:bodyPr/>
          <a:lstStyle/>
          <a:p>
            <a:r>
              <a:rPr lang="en-US" sz="2800"/>
              <a:t>Myth 2: The larger the GDP per Capita the Lower the Covid Deaths</a:t>
            </a:r>
          </a:p>
        </p:txBody>
      </p:sp>
      <p:sp>
        <p:nvSpPr>
          <p:cNvPr id="3" name="Content Placeholder 2">
            <a:extLst>
              <a:ext uri="{FF2B5EF4-FFF2-40B4-BE49-F238E27FC236}">
                <a16:creationId xmlns:a16="http://schemas.microsoft.com/office/drawing/2014/main" id="{B009BCDC-DA24-3746-83CA-86DBAF9D7B42}"/>
              </a:ext>
            </a:extLst>
          </p:cNvPr>
          <p:cNvSpPr>
            <a:spLocks noGrp="1"/>
          </p:cNvSpPr>
          <p:nvPr>
            <p:ph sz="half" idx="1"/>
          </p:nvPr>
        </p:nvSpPr>
        <p:spPr>
          <a:xfrm>
            <a:off x="317699" y="1608415"/>
            <a:ext cx="10792298" cy="593872"/>
          </a:xfrm>
        </p:spPr>
        <p:txBody>
          <a:bodyPr>
            <a:normAutofit/>
          </a:bodyPr>
          <a:lstStyle/>
          <a:p>
            <a:r>
              <a:rPr lang="en-US" sz="1600"/>
              <a:t>Regression model to determine the correlation between the GDP per Capital and Covid Deaths, using GDP as predictor</a:t>
            </a:r>
          </a:p>
          <a:p>
            <a:pPr marL="0" indent="0">
              <a:buNone/>
            </a:pPr>
            <a:endParaRPr lang="en-US" sz="1600"/>
          </a:p>
        </p:txBody>
      </p:sp>
      <p:sp>
        <p:nvSpPr>
          <p:cNvPr id="5"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99" y="2324230"/>
            <a:ext cx="6143625" cy="360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 name="Group 7"/>
          <p:cNvGrpSpPr/>
          <p:nvPr/>
        </p:nvGrpSpPr>
        <p:grpSpPr>
          <a:xfrm>
            <a:off x="6858932" y="2361021"/>
            <a:ext cx="4990849" cy="3552625"/>
            <a:chOff x="6858932" y="2361021"/>
            <a:chExt cx="4990849" cy="3552625"/>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932" y="2361021"/>
              <a:ext cx="4990849" cy="35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9659154" y="2704563"/>
              <a:ext cx="767191" cy="2446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7" name="TextBox 6"/>
          <p:cNvSpPr txBox="1"/>
          <p:nvPr/>
        </p:nvSpPr>
        <p:spPr>
          <a:xfrm>
            <a:off x="463639" y="6181859"/>
            <a:ext cx="11386142" cy="646331"/>
          </a:xfrm>
          <a:prstGeom prst="rect">
            <a:avLst/>
          </a:prstGeom>
          <a:noFill/>
          <a:ln w="19050" cap="rnd">
            <a:solidFill>
              <a:schemeClr val="accent1"/>
            </a:solidFill>
            <a:prstDash val="solid"/>
          </a:ln>
        </p:spPr>
        <p:txBody>
          <a:bodyPr wrap="square" rtlCol="0">
            <a:spAutoFit/>
          </a:bodyPr>
          <a:lstStyle/>
          <a:p>
            <a:pPr algn="ctr"/>
            <a:r>
              <a:rPr lang="en-US"/>
              <a:t>Despite the model has statistical significance, no strong correlation exists between GDP per Capita and Covid Deaths</a:t>
            </a:r>
          </a:p>
        </p:txBody>
      </p:sp>
    </p:spTree>
    <p:extLst>
      <p:ext uri="{BB962C8B-B14F-4D97-AF65-F5344CB8AC3E}">
        <p14:creationId xmlns:p14="http://schemas.microsoft.com/office/powerpoint/2010/main" val="1789018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E10E-0954-D840-B8A1-84FBC0A393DA}"/>
              </a:ext>
            </a:extLst>
          </p:cNvPr>
          <p:cNvSpPr>
            <a:spLocks noGrp="1"/>
          </p:cNvSpPr>
          <p:nvPr>
            <p:ph type="title"/>
          </p:nvPr>
        </p:nvSpPr>
        <p:spPr>
          <a:xfrm>
            <a:off x="321972" y="79227"/>
            <a:ext cx="10065737" cy="1015474"/>
          </a:xfrm>
        </p:spPr>
        <p:txBody>
          <a:bodyPr/>
          <a:lstStyle/>
          <a:p>
            <a:r>
              <a:rPr lang="en-US" sz="2800"/>
              <a:t>Myth 3: Strong correlation between Covid deaths and Diabities and Heart Desease</a:t>
            </a:r>
          </a:p>
        </p:txBody>
      </p:sp>
      <p:sp>
        <p:nvSpPr>
          <p:cNvPr id="3" name="Content Placeholder 2">
            <a:extLst>
              <a:ext uri="{FF2B5EF4-FFF2-40B4-BE49-F238E27FC236}">
                <a16:creationId xmlns:a16="http://schemas.microsoft.com/office/drawing/2014/main" id="{B009BCDC-DA24-3746-83CA-86DBAF9D7B42}"/>
              </a:ext>
            </a:extLst>
          </p:cNvPr>
          <p:cNvSpPr>
            <a:spLocks noGrp="1"/>
          </p:cNvSpPr>
          <p:nvPr>
            <p:ph sz="half" idx="1"/>
          </p:nvPr>
        </p:nvSpPr>
        <p:spPr>
          <a:xfrm>
            <a:off x="317699" y="1196287"/>
            <a:ext cx="10792298" cy="439330"/>
          </a:xfrm>
        </p:spPr>
        <p:txBody>
          <a:bodyPr>
            <a:normAutofit/>
          </a:bodyPr>
          <a:lstStyle/>
          <a:p>
            <a:r>
              <a:rPr lang="en-US" sz="1600"/>
              <a:t>Multivariate Analysis to determine those variables with the strongest lineal relationship with Covid Deaths</a:t>
            </a:r>
          </a:p>
          <a:p>
            <a:pPr marL="0" indent="0">
              <a:buNone/>
            </a:pPr>
            <a:endParaRPr lang="en-US" sz="1600"/>
          </a:p>
        </p:txBody>
      </p:sp>
      <p:sp>
        <p:nvSpPr>
          <p:cNvPr id="5"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grpSp>
        <p:nvGrpSpPr>
          <p:cNvPr id="9" name="Group 8"/>
          <p:cNvGrpSpPr/>
          <p:nvPr/>
        </p:nvGrpSpPr>
        <p:grpSpPr>
          <a:xfrm>
            <a:off x="1949887" y="1858227"/>
            <a:ext cx="7527922" cy="4745529"/>
            <a:chOff x="490351" y="1803210"/>
            <a:chExt cx="7527922" cy="4745529"/>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351" y="1803210"/>
              <a:ext cx="7527922" cy="4745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p:nvPr/>
          </p:nvSpPr>
          <p:spPr>
            <a:xfrm>
              <a:off x="1313645" y="2215166"/>
              <a:ext cx="2292440" cy="34773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2459162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E10E-0954-D840-B8A1-84FBC0A393DA}"/>
              </a:ext>
            </a:extLst>
          </p:cNvPr>
          <p:cNvSpPr>
            <a:spLocks noGrp="1"/>
          </p:cNvSpPr>
          <p:nvPr>
            <p:ph type="title"/>
          </p:nvPr>
        </p:nvSpPr>
        <p:spPr>
          <a:xfrm>
            <a:off x="321972" y="79227"/>
            <a:ext cx="10065737" cy="1015474"/>
          </a:xfrm>
        </p:spPr>
        <p:txBody>
          <a:bodyPr/>
          <a:lstStyle/>
          <a:p>
            <a:r>
              <a:rPr lang="en-US" sz="2800"/>
              <a:t>Myth 3: Strong correlation between Covid deaths and Diabities and Heart Desease</a:t>
            </a:r>
          </a:p>
        </p:txBody>
      </p:sp>
      <p:sp>
        <p:nvSpPr>
          <p:cNvPr id="3" name="Content Placeholder 2">
            <a:extLst>
              <a:ext uri="{FF2B5EF4-FFF2-40B4-BE49-F238E27FC236}">
                <a16:creationId xmlns:a16="http://schemas.microsoft.com/office/drawing/2014/main" id="{B009BCDC-DA24-3746-83CA-86DBAF9D7B42}"/>
              </a:ext>
            </a:extLst>
          </p:cNvPr>
          <p:cNvSpPr>
            <a:spLocks noGrp="1"/>
          </p:cNvSpPr>
          <p:nvPr>
            <p:ph sz="half" idx="1"/>
          </p:nvPr>
        </p:nvSpPr>
        <p:spPr>
          <a:xfrm>
            <a:off x="317699" y="1196287"/>
            <a:ext cx="10792298" cy="439330"/>
          </a:xfrm>
        </p:spPr>
        <p:txBody>
          <a:bodyPr>
            <a:normAutofit/>
          </a:bodyPr>
          <a:lstStyle/>
          <a:p>
            <a:r>
              <a:rPr lang="en-US" sz="1600"/>
              <a:t>Trial #1 Multivariate Analysis using 8 variables</a:t>
            </a:r>
          </a:p>
          <a:p>
            <a:pPr marL="0" indent="0">
              <a:buNone/>
            </a:pPr>
            <a:endParaRPr lang="en-US" sz="1600"/>
          </a:p>
        </p:txBody>
      </p:sp>
      <p:sp>
        <p:nvSpPr>
          <p:cNvPr id="5"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grpSp>
        <p:nvGrpSpPr>
          <p:cNvPr id="7" name="Group 6"/>
          <p:cNvGrpSpPr/>
          <p:nvPr/>
        </p:nvGrpSpPr>
        <p:grpSpPr>
          <a:xfrm>
            <a:off x="2670235" y="1707509"/>
            <a:ext cx="6087226" cy="5071264"/>
            <a:chOff x="682670" y="1640341"/>
            <a:chExt cx="6087226" cy="5071264"/>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670" y="1640341"/>
              <a:ext cx="6087226" cy="5071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731099" y="3039414"/>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Oval 8"/>
            <p:cNvSpPr/>
            <p:nvPr/>
          </p:nvSpPr>
          <p:spPr>
            <a:xfrm>
              <a:off x="4389549" y="4175973"/>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Oval 9"/>
            <p:cNvSpPr/>
            <p:nvPr/>
          </p:nvSpPr>
          <p:spPr>
            <a:xfrm>
              <a:off x="4389549" y="4943341"/>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Oval 10"/>
            <p:cNvSpPr/>
            <p:nvPr/>
          </p:nvSpPr>
          <p:spPr>
            <a:xfrm>
              <a:off x="5754709" y="2638017"/>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3012176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E10E-0954-D840-B8A1-84FBC0A393DA}"/>
              </a:ext>
            </a:extLst>
          </p:cNvPr>
          <p:cNvSpPr>
            <a:spLocks noGrp="1"/>
          </p:cNvSpPr>
          <p:nvPr>
            <p:ph type="title"/>
          </p:nvPr>
        </p:nvSpPr>
        <p:spPr>
          <a:xfrm>
            <a:off x="321972" y="79227"/>
            <a:ext cx="10065737" cy="1015474"/>
          </a:xfrm>
        </p:spPr>
        <p:txBody>
          <a:bodyPr/>
          <a:lstStyle/>
          <a:p>
            <a:r>
              <a:rPr lang="en-US" sz="2800"/>
              <a:t>Myth 3: Strong correlation between Covid deaths and Diabities and Heart Desease</a:t>
            </a:r>
          </a:p>
        </p:txBody>
      </p:sp>
      <p:sp>
        <p:nvSpPr>
          <p:cNvPr id="3" name="Content Placeholder 2">
            <a:extLst>
              <a:ext uri="{FF2B5EF4-FFF2-40B4-BE49-F238E27FC236}">
                <a16:creationId xmlns:a16="http://schemas.microsoft.com/office/drawing/2014/main" id="{B009BCDC-DA24-3746-83CA-86DBAF9D7B42}"/>
              </a:ext>
            </a:extLst>
          </p:cNvPr>
          <p:cNvSpPr>
            <a:spLocks noGrp="1"/>
          </p:cNvSpPr>
          <p:nvPr>
            <p:ph sz="half" idx="1"/>
          </p:nvPr>
        </p:nvSpPr>
        <p:spPr>
          <a:xfrm>
            <a:off x="317699" y="1196287"/>
            <a:ext cx="10792298" cy="439330"/>
          </a:xfrm>
        </p:spPr>
        <p:txBody>
          <a:bodyPr>
            <a:normAutofit/>
          </a:bodyPr>
          <a:lstStyle/>
          <a:p>
            <a:r>
              <a:rPr lang="en-US" sz="1600" dirty="0"/>
              <a:t>Trial #2 Multivariate Analysis dropping « Population » and « Life Expectancy »</a:t>
            </a:r>
          </a:p>
        </p:txBody>
      </p:sp>
      <p:sp>
        <p:nvSpPr>
          <p:cNvPr id="5"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grpSp>
        <p:nvGrpSpPr>
          <p:cNvPr id="6" name="Group 5"/>
          <p:cNvGrpSpPr/>
          <p:nvPr/>
        </p:nvGrpSpPr>
        <p:grpSpPr>
          <a:xfrm>
            <a:off x="2158476" y="1591892"/>
            <a:ext cx="7110743" cy="5186881"/>
            <a:chOff x="422050" y="1571131"/>
            <a:chExt cx="7110743" cy="5186881"/>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050" y="1571131"/>
              <a:ext cx="7110743" cy="5186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Oval 10"/>
            <p:cNvSpPr/>
            <p:nvPr/>
          </p:nvSpPr>
          <p:spPr>
            <a:xfrm>
              <a:off x="6123904" y="2534992"/>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Oval 11"/>
            <p:cNvSpPr/>
            <p:nvPr/>
          </p:nvSpPr>
          <p:spPr>
            <a:xfrm>
              <a:off x="5935015" y="2972871"/>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Oval 12"/>
            <p:cNvSpPr/>
            <p:nvPr/>
          </p:nvSpPr>
          <p:spPr>
            <a:xfrm>
              <a:off x="4610634" y="4238220"/>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Oval 13"/>
            <p:cNvSpPr/>
            <p:nvPr/>
          </p:nvSpPr>
          <p:spPr>
            <a:xfrm>
              <a:off x="4610633" y="4647126"/>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76349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E10E-0954-D840-B8A1-84FBC0A393DA}"/>
              </a:ext>
            </a:extLst>
          </p:cNvPr>
          <p:cNvSpPr>
            <a:spLocks noGrp="1"/>
          </p:cNvSpPr>
          <p:nvPr>
            <p:ph type="title"/>
          </p:nvPr>
        </p:nvSpPr>
        <p:spPr>
          <a:xfrm>
            <a:off x="321972" y="79227"/>
            <a:ext cx="10065737" cy="1015474"/>
          </a:xfrm>
        </p:spPr>
        <p:txBody>
          <a:bodyPr/>
          <a:lstStyle/>
          <a:p>
            <a:r>
              <a:rPr lang="en-US" sz="2800"/>
              <a:t>Myth 3: Strong correlation between Covid deaths and Diabities and Heart Desease</a:t>
            </a:r>
          </a:p>
        </p:txBody>
      </p:sp>
      <p:sp>
        <p:nvSpPr>
          <p:cNvPr id="3" name="Content Placeholder 2">
            <a:extLst>
              <a:ext uri="{FF2B5EF4-FFF2-40B4-BE49-F238E27FC236}">
                <a16:creationId xmlns:a16="http://schemas.microsoft.com/office/drawing/2014/main" id="{B009BCDC-DA24-3746-83CA-86DBAF9D7B42}"/>
              </a:ext>
            </a:extLst>
          </p:cNvPr>
          <p:cNvSpPr>
            <a:spLocks noGrp="1"/>
          </p:cNvSpPr>
          <p:nvPr>
            <p:ph sz="half" idx="1"/>
          </p:nvPr>
        </p:nvSpPr>
        <p:spPr>
          <a:xfrm>
            <a:off x="317699" y="1196287"/>
            <a:ext cx="10792298" cy="439330"/>
          </a:xfrm>
        </p:spPr>
        <p:txBody>
          <a:bodyPr>
            <a:normAutofit/>
          </a:bodyPr>
          <a:lstStyle/>
          <a:p>
            <a:r>
              <a:rPr lang="en-US" sz="1600" dirty="0"/>
              <a:t>Trial #3 Multivariate Analysis dropping « GDP per capital» and «diabetes prevalence »</a:t>
            </a:r>
          </a:p>
        </p:txBody>
      </p:sp>
      <p:sp>
        <p:nvSpPr>
          <p:cNvPr id="5"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grpSp>
        <p:nvGrpSpPr>
          <p:cNvPr id="6" name="Group 5"/>
          <p:cNvGrpSpPr/>
          <p:nvPr/>
        </p:nvGrpSpPr>
        <p:grpSpPr>
          <a:xfrm>
            <a:off x="2728912" y="1737203"/>
            <a:ext cx="6734175" cy="4619625"/>
            <a:chOff x="603898" y="1748103"/>
            <a:chExt cx="6734175" cy="4619625"/>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98" y="1748103"/>
              <a:ext cx="6734175"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6284896" y="3078051"/>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Oval 10"/>
            <p:cNvSpPr/>
            <p:nvPr/>
          </p:nvSpPr>
          <p:spPr>
            <a:xfrm>
              <a:off x="6355724" y="2674513"/>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Oval 12"/>
            <p:cNvSpPr/>
            <p:nvPr/>
          </p:nvSpPr>
          <p:spPr>
            <a:xfrm>
              <a:off x="4958367" y="4379889"/>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Tree>
    <p:extLst>
      <p:ext uri="{BB962C8B-B14F-4D97-AF65-F5344CB8AC3E}">
        <p14:creationId xmlns:p14="http://schemas.microsoft.com/office/powerpoint/2010/main" val="16451747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5111" y="1967779"/>
            <a:ext cx="65532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a:extLst>
              <a:ext uri="{FF2B5EF4-FFF2-40B4-BE49-F238E27FC236}">
                <a16:creationId xmlns:a16="http://schemas.microsoft.com/office/drawing/2014/main" id="{E56EE10E-0954-D840-B8A1-84FBC0A393DA}"/>
              </a:ext>
            </a:extLst>
          </p:cNvPr>
          <p:cNvSpPr>
            <a:spLocks noGrp="1"/>
          </p:cNvSpPr>
          <p:nvPr>
            <p:ph type="title"/>
          </p:nvPr>
        </p:nvSpPr>
        <p:spPr>
          <a:xfrm>
            <a:off x="321972" y="79227"/>
            <a:ext cx="10065737" cy="1015474"/>
          </a:xfrm>
        </p:spPr>
        <p:txBody>
          <a:bodyPr/>
          <a:lstStyle/>
          <a:p>
            <a:r>
              <a:rPr lang="en-US" sz="2800"/>
              <a:t>Myth 3: Strong correlation between Covid deaths and Diabities and Heart Desease</a:t>
            </a:r>
          </a:p>
        </p:txBody>
      </p:sp>
      <p:sp>
        <p:nvSpPr>
          <p:cNvPr id="3" name="Content Placeholder 2">
            <a:extLst>
              <a:ext uri="{FF2B5EF4-FFF2-40B4-BE49-F238E27FC236}">
                <a16:creationId xmlns:a16="http://schemas.microsoft.com/office/drawing/2014/main" id="{B009BCDC-DA24-3746-83CA-86DBAF9D7B42}"/>
              </a:ext>
            </a:extLst>
          </p:cNvPr>
          <p:cNvSpPr>
            <a:spLocks noGrp="1"/>
          </p:cNvSpPr>
          <p:nvPr>
            <p:ph sz="half" idx="1"/>
          </p:nvPr>
        </p:nvSpPr>
        <p:spPr>
          <a:xfrm>
            <a:off x="317699" y="1196287"/>
            <a:ext cx="10792298" cy="439330"/>
          </a:xfrm>
        </p:spPr>
        <p:txBody>
          <a:bodyPr>
            <a:normAutofit/>
          </a:bodyPr>
          <a:lstStyle/>
          <a:p>
            <a:r>
              <a:rPr lang="en-US" sz="1600" dirty="0"/>
              <a:t>Trial #4 Multivariate Analysis dropping « extreme poverty »</a:t>
            </a:r>
          </a:p>
        </p:txBody>
      </p:sp>
      <p:sp>
        <p:nvSpPr>
          <p:cNvPr id="5"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
        <p:nvSpPr>
          <p:cNvPr id="4" name="Oval 3"/>
          <p:cNvSpPr/>
          <p:nvPr/>
        </p:nvSpPr>
        <p:spPr>
          <a:xfrm>
            <a:off x="8389642" y="3266309"/>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Oval 10"/>
          <p:cNvSpPr/>
          <p:nvPr/>
        </p:nvSpPr>
        <p:spPr>
          <a:xfrm>
            <a:off x="8434712" y="2837013"/>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Oval 12"/>
          <p:cNvSpPr/>
          <p:nvPr/>
        </p:nvSpPr>
        <p:spPr>
          <a:xfrm>
            <a:off x="6960081" y="4697505"/>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449485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E10E-0954-D840-B8A1-84FBC0A393DA}"/>
              </a:ext>
            </a:extLst>
          </p:cNvPr>
          <p:cNvSpPr>
            <a:spLocks noGrp="1"/>
          </p:cNvSpPr>
          <p:nvPr>
            <p:ph type="title"/>
          </p:nvPr>
        </p:nvSpPr>
        <p:spPr>
          <a:xfrm>
            <a:off x="321972" y="79227"/>
            <a:ext cx="10065737" cy="1015474"/>
          </a:xfrm>
        </p:spPr>
        <p:txBody>
          <a:bodyPr/>
          <a:lstStyle/>
          <a:p>
            <a:r>
              <a:rPr lang="en-US" sz="2800"/>
              <a:t>Myth 3: Strong correlation between Covid deaths and Diabities and Heart Desease</a:t>
            </a:r>
          </a:p>
        </p:txBody>
      </p:sp>
      <p:sp>
        <p:nvSpPr>
          <p:cNvPr id="3" name="Content Placeholder 2">
            <a:extLst>
              <a:ext uri="{FF2B5EF4-FFF2-40B4-BE49-F238E27FC236}">
                <a16:creationId xmlns:a16="http://schemas.microsoft.com/office/drawing/2014/main" id="{B009BCDC-DA24-3746-83CA-86DBAF9D7B42}"/>
              </a:ext>
            </a:extLst>
          </p:cNvPr>
          <p:cNvSpPr>
            <a:spLocks noGrp="1"/>
          </p:cNvSpPr>
          <p:nvPr>
            <p:ph sz="half" idx="1"/>
          </p:nvPr>
        </p:nvSpPr>
        <p:spPr>
          <a:xfrm>
            <a:off x="317699" y="1196287"/>
            <a:ext cx="10792298" cy="439330"/>
          </a:xfrm>
        </p:spPr>
        <p:txBody>
          <a:bodyPr>
            <a:normAutofit/>
          </a:bodyPr>
          <a:lstStyle/>
          <a:p>
            <a:r>
              <a:rPr lang="en-US" sz="1600"/>
              <a:t>Final Multivariate Model using only cardiovascular death rate and human development index</a:t>
            </a:r>
          </a:p>
        </p:txBody>
      </p:sp>
      <p:sp>
        <p:nvSpPr>
          <p:cNvPr id="5"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grpSp>
        <p:nvGrpSpPr>
          <p:cNvPr id="7" name="Group 6"/>
          <p:cNvGrpSpPr/>
          <p:nvPr/>
        </p:nvGrpSpPr>
        <p:grpSpPr>
          <a:xfrm>
            <a:off x="102547" y="1724627"/>
            <a:ext cx="6366438" cy="4181475"/>
            <a:chOff x="102547" y="1892054"/>
            <a:chExt cx="6366438" cy="4181475"/>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547" y="1892054"/>
              <a:ext cx="631507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683374" y="3052293"/>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Oval 10"/>
            <p:cNvSpPr/>
            <p:nvPr/>
          </p:nvSpPr>
          <p:spPr>
            <a:xfrm>
              <a:off x="5676936" y="2597240"/>
              <a:ext cx="785611" cy="1803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Oval 9"/>
            <p:cNvSpPr/>
            <p:nvPr/>
          </p:nvSpPr>
          <p:spPr>
            <a:xfrm>
              <a:off x="3968337" y="4286518"/>
              <a:ext cx="785611" cy="375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4" name="Oval 13"/>
            <p:cNvSpPr/>
            <p:nvPr/>
          </p:nvSpPr>
          <p:spPr>
            <a:xfrm>
              <a:off x="1794396" y="4286518"/>
              <a:ext cx="785611" cy="3756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4429" y="2441413"/>
            <a:ext cx="5498094" cy="2319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463639" y="6117464"/>
            <a:ext cx="11386142" cy="646331"/>
          </a:xfrm>
          <a:prstGeom prst="rect">
            <a:avLst/>
          </a:prstGeom>
          <a:noFill/>
          <a:ln w="19050" cap="rnd">
            <a:solidFill>
              <a:schemeClr val="accent1"/>
            </a:solidFill>
            <a:prstDash val="solid"/>
          </a:ln>
        </p:spPr>
        <p:txBody>
          <a:bodyPr wrap="square" rtlCol="0">
            <a:spAutoFit/>
          </a:bodyPr>
          <a:lstStyle/>
          <a:p>
            <a:pPr algn="ctr"/>
            <a:r>
              <a:rPr lang="en-US"/>
              <a:t>Using a Bivariate model with cardiovascular death rate and human development index has a predictive power of 50.3% of the variance of Covid Deaths</a:t>
            </a:r>
          </a:p>
        </p:txBody>
      </p:sp>
    </p:spTree>
    <p:extLst>
      <p:ext uri="{BB962C8B-B14F-4D97-AF65-F5344CB8AC3E}">
        <p14:creationId xmlns:p14="http://schemas.microsoft.com/office/powerpoint/2010/main" val="15807083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Preguntas comunes acerca del brote de COVID-19">
            <a:extLst>
              <a:ext uri="{FF2B5EF4-FFF2-40B4-BE49-F238E27FC236}">
                <a16:creationId xmlns:a16="http://schemas.microsoft.com/office/drawing/2014/main" id="{12045532-8DBE-0A4B-BB09-D3DB61F4CC21}"/>
              </a:ext>
            </a:extLst>
          </p:cNvPr>
          <p:cNvPicPr>
            <a:picLocks noChangeAspect="1" noChangeArrowheads="1"/>
          </p:cNvPicPr>
          <p:nvPr/>
        </p:nvPicPr>
        <p:blipFill>
          <a:blip r:embed="rId2">
            <a:clrChange>
              <a:clrFrom>
                <a:srgbClr val="262626"/>
              </a:clrFrom>
              <a:clrTo>
                <a:srgbClr val="262626">
                  <a:alpha val="0"/>
                </a:srgbClr>
              </a:clrTo>
            </a:clrChange>
            <a:extLst>
              <a:ext uri="{28A0092B-C50C-407E-A947-70E740481C1C}">
                <a14:useLocalDpi xmlns:a14="http://schemas.microsoft.com/office/drawing/2010/main" val="0"/>
              </a:ext>
            </a:extLst>
          </a:blip>
          <a:srcRect/>
          <a:stretch>
            <a:fillRect/>
          </a:stretch>
        </p:blipFill>
        <p:spPr bwMode="auto">
          <a:xfrm>
            <a:off x="5128559" y="406830"/>
            <a:ext cx="1639794" cy="91458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5621A8C-1BD8-4046-80B6-6F531422EBC0}"/>
              </a:ext>
            </a:extLst>
          </p:cNvPr>
          <p:cNvSpPr>
            <a:spLocks noGrp="1"/>
          </p:cNvSpPr>
          <p:nvPr>
            <p:ph type="title"/>
          </p:nvPr>
        </p:nvSpPr>
        <p:spPr/>
        <p:txBody>
          <a:bodyPr/>
          <a:lstStyle/>
          <a:p>
            <a:r>
              <a:rPr lang="en-MX" dirty="0"/>
              <a:t>Covid Myth</a:t>
            </a:r>
            <a:r>
              <a:rPr lang="en-US"/>
              <a:t>Busters</a:t>
            </a:r>
            <a:r>
              <a:rPr lang="es-ES"/>
              <a:t> </a:t>
            </a:r>
            <a:r>
              <a:rPr lang="es-ES" sz="6000"/>
              <a:t>🚫</a:t>
            </a:r>
            <a:endParaRPr lang="en-MX" dirty="0"/>
          </a:p>
        </p:txBody>
      </p:sp>
      <p:sp>
        <p:nvSpPr>
          <p:cNvPr id="3" name="Content Placeholder 2">
            <a:extLst>
              <a:ext uri="{FF2B5EF4-FFF2-40B4-BE49-F238E27FC236}">
                <a16:creationId xmlns:a16="http://schemas.microsoft.com/office/drawing/2014/main" id="{E73870B4-6B8E-7342-9023-9B6E4AB02B26}"/>
              </a:ext>
            </a:extLst>
          </p:cNvPr>
          <p:cNvSpPr>
            <a:spLocks noGrp="1"/>
          </p:cNvSpPr>
          <p:nvPr>
            <p:ph idx="1"/>
          </p:nvPr>
        </p:nvSpPr>
        <p:spPr/>
        <p:txBody>
          <a:bodyPr>
            <a:normAutofit/>
          </a:bodyPr>
          <a:lstStyle/>
          <a:p>
            <a:r>
              <a:rPr lang="en-US" sz="2400"/>
              <a:t>More people will die out hunger</a:t>
            </a:r>
          </a:p>
          <a:p>
            <a:endParaRPr lang="en-US" sz="2400"/>
          </a:p>
          <a:p>
            <a:r>
              <a:rPr lang="en-US" sz="2400"/>
              <a:t>Most relevant correlation to covid Deaths are diabetes, heart diseases and GDP or GDP PPP (Purchasing Power Parity) per capita</a:t>
            </a:r>
          </a:p>
          <a:p>
            <a:endParaRPr lang="en-US" sz="2400"/>
          </a:p>
          <a:p>
            <a:r>
              <a:rPr lang="en-US" sz="2400"/>
              <a:t>Richer countries/Cities get less covid than poorer</a:t>
            </a:r>
          </a:p>
          <a:p>
            <a:endParaRPr lang="en-US" sz="2400"/>
          </a:p>
          <a:p>
            <a:r>
              <a:rPr lang="en-US" sz="2400"/>
              <a:t>Less concentrated places get less covid deaths </a:t>
            </a:r>
          </a:p>
          <a:p>
            <a:endParaRPr lang="en-US" sz="2400" dirty="0"/>
          </a:p>
        </p:txBody>
      </p:sp>
      <p:sp>
        <p:nvSpPr>
          <p:cNvPr id="4"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pic>
        <p:nvPicPr>
          <p:cNvPr id="3074" name="Picture 2" descr="Profesionales | COVIviendo">
            <a:extLst>
              <a:ext uri="{FF2B5EF4-FFF2-40B4-BE49-F238E27FC236}">
                <a16:creationId xmlns:a16="http://schemas.microsoft.com/office/drawing/2014/main" id="{D681993F-68CC-D242-B94A-75949C2FA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6013" y="4176357"/>
            <a:ext cx="2089617" cy="22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506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21A8C-1BD8-4046-80B6-6F531422EBC0}"/>
              </a:ext>
            </a:extLst>
          </p:cNvPr>
          <p:cNvSpPr>
            <a:spLocks noGrp="1"/>
          </p:cNvSpPr>
          <p:nvPr>
            <p:ph type="title"/>
          </p:nvPr>
        </p:nvSpPr>
        <p:spPr>
          <a:xfrm>
            <a:off x="5411931" y="452718"/>
            <a:ext cx="4638903" cy="1400530"/>
          </a:xfrm>
        </p:spPr>
        <p:txBody>
          <a:bodyPr>
            <a:normAutofit/>
          </a:bodyPr>
          <a:lstStyle/>
          <a:p>
            <a:pPr>
              <a:lnSpc>
                <a:spcPct val="90000"/>
              </a:lnSpc>
            </a:pPr>
            <a:r>
              <a:rPr lang="en-US" sz="2000"/>
              <a:t>Myth 4. Cities with higher density will have higher Covid death rates and cities with higher GDP per capital will have lower</a:t>
            </a:r>
          </a:p>
        </p:txBody>
      </p:sp>
      <p:sp>
        <p:nvSpPr>
          <p:cNvPr id="75"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8375" y="-1573"/>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028" name="Picture 4" descr="Recursos para pacientes y profesionales en relación con el COVID-19 - SAEDYN">
            <a:extLst>
              <a:ext uri="{FF2B5EF4-FFF2-40B4-BE49-F238E27FC236}">
                <a16:creationId xmlns:a16="http://schemas.microsoft.com/office/drawing/2014/main" id="{84B28F18-EA97-5542-A3E8-96FF9AC65F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819" r="16776" b="-1"/>
          <a:stretch/>
        </p:blipFill>
        <p:spPr bwMode="auto">
          <a:xfrm>
            <a:off x="3" y="10"/>
            <a:ext cx="4973099" cy="6857991"/>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52540" y="295729"/>
            <a:ext cx="838199" cy="767687"/>
          </a:xfrm>
          <a:prstGeom prst="rect">
            <a:avLst/>
          </a:prstGeom>
        </p:spPr>
        <p:txBody>
          <a:bodyPr vert="horz" lIns="91440" tIns="45720" rIns="91440" bIns="45720" rtlCol="0">
            <a:normAutofit/>
          </a:bodyPr>
          <a:lstStyle>
            <a:lvl1pPr algn="ctr">
              <a:defRPr sz="3600" b="0" i="1">
                <a:solidFill>
                  <a:schemeClr val="tx1">
                    <a:tint val="75000"/>
                  </a:schemeClr>
                </a:solidFill>
              </a:defRPr>
            </a:lvl1pPr>
          </a:lstStyle>
          <a:p>
            <a:pPr>
              <a:spcAft>
                <a:spcPts val="600"/>
              </a:spcAft>
            </a:pPr>
            <a:r>
              <a:rPr lang="en-US" i="0"/>
              <a:t>𝛴</a:t>
            </a:r>
            <a:r>
              <a:rPr lang="en-US"/>
              <a:t>:</a:t>
            </a:r>
          </a:p>
        </p:txBody>
      </p:sp>
      <p:sp>
        <p:nvSpPr>
          <p:cNvPr id="3" name="Content Placeholder 2">
            <a:extLst>
              <a:ext uri="{FF2B5EF4-FFF2-40B4-BE49-F238E27FC236}">
                <a16:creationId xmlns:a16="http://schemas.microsoft.com/office/drawing/2014/main" id="{E73870B4-6B8E-7342-9023-9B6E4AB02B26}"/>
              </a:ext>
            </a:extLst>
          </p:cNvPr>
          <p:cNvSpPr>
            <a:spLocks noGrp="1"/>
          </p:cNvSpPr>
          <p:nvPr>
            <p:ph idx="1"/>
          </p:nvPr>
        </p:nvSpPr>
        <p:spPr>
          <a:xfrm>
            <a:off x="5410950" y="2052918"/>
            <a:ext cx="4638903" cy="4195481"/>
          </a:xfrm>
        </p:spPr>
        <p:txBody>
          <a:bodyPr>
            <a:normAutofit/>
          </a:bodyPr>
          <a:lstStyle/>
          <a:p>
            <a:pPr marL="0" indent="0">
              <a:buNone/>
            </a:pPr>
            <a:r>
              <a:rPr lang="en-MX"/>
              <a:t>Main Hypothesis: There is a correlation between density and deaths and a negative correlation between GDP per capita and deaths</a:t>
            </a:r>
          </a:p>
          <a:p>
            <a:pPr marL="0" indent="0">
              <a:buNone/>
            </a:pPr>
            <a:endParaRPr lang="en-MX"/>
          </a:p>
          <a:p>
            <a:pPr marL="0" indent="0">
              <a:buNone/>
            </a:pPr>
            <a:r>
              <a:rPr lang="en-MX"/>
              <a:t>Process:</a:t>
            </a:r>
          </a:p>
          <a:p>
            <a:pPr marL="0" indent="0">
              <a:buNone/>
            </a:pPr>
            <a:r>
              <a:rPr lang="en-MX"/>
              <a:t>	</a:t>
            </a:r>
            <a:r>
              <a:rPr lang="en-MX" b="1"/>
              <a:t>1.</a:t>
            </a:r>
            <a:r>
              <a:rPr lang="en-MX"/>
              <a:t> Get data sources</a:t>
            </a:r>
          </a:p>
          <a:p>
            <a:pPr marL="0" indent="0">
              <a:buNone/>
            </a:pPr>
            <a:r>
              <a:rPr lang="en-MX"/>
              <a:t>	</a:t>
            </a:r>
            <a:r>
              <a:rPr lang="en-MX" b="1"/>
              <a:t>2.</a:t>
            </a:r>
            <a:r>
              <a:rPr lang="en-MX"/>
              <a:t> Find correlations between </a:t>
            </a:r>
            <a:r>
              <a:rPr lang="es-ES" dirty="0"/>
              <a:t>	</a:t>
            </a:r>
            <a:r>
              <a:rPr lang="en-MX"/>
              <a:t>variables </a:t>
            </a:r>
          </a:p>
          <a:p>
            <a:pPr marL="0" indent="0">
              <a:buNone/>
            </a:pPr>
            <a:r>
              <a:rPr lang="en-MX"/>
              <a:t>	3</a:t>
            </a:r>
            <a:r>
              <a:rPr lang="en-MX" b="1"/>
              <a:t>. </a:t>
            </a:r>
            <a:r>
              <a:rPr lang="en-MX"/>
              <a:t>Arrive to conclusions</a:t>
            </a:r>
          </a:p>
          <a:p>
            <a:pPr marL="0" indent="0">
              <a:buNone/>
            </a:pPr>
            <a:endParaRPr lang="en-MX"/>
          </a:p>
          <a:p>
            <a:pPr marL="0" indent="0">
              <a:buNone/>
            </a:pPr>
            <a:endParaRPr lang="en-MX"/>
          </a:p>
          <a:p>
            <a:pPr marL="0" indent="0">
              <a:buNone/>
            </a:pPr>
            <a:endParaRPr lang="en-MX"/>
          </a:p>
          <a:p>
            <a:pPr marL="0" indent="0">
              <a:buNone/>
            </a:pPr>
            <a:endParaRPr lang="en-MX"/>
          </a:p>
          <a:p>
            <a:pPr marL="0" indent="0">
              <a:buNone/>
            </a:pPr>
            <a:endParaRPr lang="en-MX"/>
          </a:p>
          <a:p>
            <a:pPr marL="0" indent="0">
              <a:buNone/>
            </a:pPr>
            <a:endParaRPr lang="en-MX"/>
          </a:p>
          <a:p>
            <a:pPr marL="0" indent="0">
              <a:buNone/>
            </a:pPr>
            <a:endParaRPr lang="en-MX"/>
          </a:p>
        </p:txBody>
      </p:sp>
    </p:spTree>
    <p:extLst>
      <p:ext uri="{BB962C8B-B14F-4D97-AF65-F5344CB8AC3E}">
        <p14:creationId xmlns:p14="http://schemas.microsoft.com/office/powerpoint/2010/main" val="3940354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12E3267-7ABE-412B-8580-47EC0D1F61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7" name="Picture 16">
            <a:extLst>
              <a:ext uri="{FF2B5EF4-FFF2-40B4-BE49-F238E27FC236}">
                <a16:creationId xmlns:a16="http://schemas.microsoft.com/office/drawing/2014/main" id="{20B62C5A-2250-4380-AB23-DB87446CCED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9" name="Oval 18">
            <a:extLst>
              <a:ext uri="{FF2B5EF4-FFF2-40B4-BE49-F238E27FC236}">
                <a16:creationId xmlns:a16="http://schemas.microsoft.com/office/drawing/2014/main" id="{D42CF425-7213-4F89-B0FF-4C2BDDD9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D35DA97D-88F8-4249-B650-4FC9FD50A38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 name="Picture 22">
            <a:extLst>
              <a:ext uri="{FF2B5EF4-FFF2-40B4-BE49-F238E27FC236}">
                <a16:creationId xmlns:a16="http://schemas.microsoft.com/office/drawing/2014/main" id="{43F38673-6E30-4BAE-AC67-0B283EBF42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5" name="Rectangle 24">
            <a:extLst>
              <a:ext uri="{FF2B5EF4-FFF2-40B4-BE49-F238E27FC236}">
                <a16:creationId xmlns:a16="http://schemas.microsoft.com/office/drawing/2014/main" id="{202A25CB-1ED1-4C87-AB49-8D3BC684D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56EE10E-0954-D840-B8A1-84FBC0A393DA}"/>
              </a:ext>
            </a:extLst>
          </p:cNvPr>
          <p:cNvSpPr>
            <a:spLocks noGrp="1"/>
          </p:cNvSpPr>
          <p:nvPr>
            <p:ph type="title"/>
          </p:nvPr>
        </p:nvSpPr>
        <p:spPr>
          <a:xfrm>
            <a:off x="646112" y="452718"/>
            <a:ext cx="4165580" cy="1400530"/>
          </a:xfrm>
        </p:spPr>
        <p:txBody>
          <a:bodyPr vert="horz" lIns="91440" tIns="45720" rIns="91440" bIns="45720" rtlCol="0" anchor="t">
            <a:normAutofit/>
          </a:bodyPr>
          <a:lstStyle/>
          <a:p>
            <a:pPr>
              <a:lnSpc>
                <a:spcPct val="90000"/>
              </a:lnSpc>
            </a:pPr>
            <a:br>
              <a:rPr lang="en-US" sz="2900"/>
            </a:br>
            <a:br>
              <a:rPr lang="en-US" sz="2900"/>
            </a:br>
            <a:r>
              <a:rPr lang="en-US" sz="2900"/>
              <a:t>Linear Regression:</a:t>
            </a:r>
          </a:p>
        </p:txBody>
      </p:sp>
      <p:sp>
        <p:nvSpPr>
          <p:cNvPr id="27" name="Freeform: Shape 26">
            <a:extLst>
              <a:ext uri="{FF2B5EF4-FFF2-40B4-BE49-F238E27FC236}">
                <a16:creationId xmlns:a16="http://schemas.microsoft.com/office/drawing/2014/main" id="{DBAF956B-591A-4461-BB3C-79AA176B09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29" name="Freeform 23">
            <a:extLst>
              <a:ext uri="{FF2B5EF4-FFF2-40B4-BE49-F238E27FC236}">
                <a16:creationId xmlns:a16="http://schemas.microsoft.com/office/drawing/2014/main" id="{E8895FAA-0D03-43F6-9594-A8733552E2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8" name="Content Placeholder 7" descr="Chart, scatter chart&#10;&#10;Description automatically generated">
            <a:extLst>
              <a:ext uri="{FF2B5EF4-FFF2-40B4-BE49-F238E27FC236}">
                <a16:creationId xmlns:a16="http://schemas.microsoft.com/office/drawing/2014/main" id="{FD0C471E-1154-2148-9DA5-F6F528160B78}"/>
              </a:ext>
            </a:extLst>
          </p:cNvPr>
          <p:cNvPicPr>
            <a:picLocks noGrp="1" noChangeAspect="1"/>
          </p:cNvPicPr>
          <p:nvPr>
            <p:ph sz="half" idx="2"/>
          </p:nvPr>
        </p:nvPicPr>
        <p:blipFill>
          <a:blip r:embed="rId7"/>
          <a:stretch>
            <a:fillRect/>
          </a:stretch>
        </p:blipFill>
        <p:spPr>
          <a:xfrm>
            <a:off x="6076369" y="635705"/>
            <a:ext cx="5449471" cy="2724734"/>
          </a:xfrm>
          <a:prstGeom prst="rect">
            <a:avLst/>
          </a:prstGeom>
          <a:solidFill>
            <a:srgbClr val="FFFFFF">
              <a:shade val="85000"/>
            </a:srgbClr>
          </a:solidFill>
          <a:effectLst/>
          <a:scene3d>
            <a:camera prst="orthographicFront"/>
            <a:lightRig rig="twoPt" dir="t">
              <a:rot lat="0" lon="0" rev="7200000"/>
            </a:lightRig>
          </a:scene3d>
          <a:sp3d>
            <a:bevelT w="25400" h="19050"/>
            <a:contourClr>
              <a:srgbClr val="FFFFFF"/>
            </a:contourClr>
          </a:sp3d>
        </p:spPr>
      </p:pic>
      <p:sp>
        <p:nvSpPr>
          <p:cNvPr id="31" name="Rectangle 30">
            <a:extLst>
              <a:ext uri="{FF2B5EF4-FFF2-40B4-BE49-F238E27FC236}">
                <a16:creationId xmlns:a16="http://schemas.microsoft.com/office/drawing/2014/main" id="{918FB696-BC5E-43A4-9768-4BB5278BD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 name="Slide Number Placeholder 5">
            <a:extLst>
              <a:ext uri="{FF2B5EF4-FFF2-40B4-BE49-F238E27FC236}">
                <a16:creationId xmlns:a16="http://schemas.microsoft.com/office/drawing/2014/main" id="{B3307126-04C7-6C44-B135-2F7F3DAF5DE5}"/>
              </a:ext>
            </a:extLst>
          </p:cNvPr>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normAutofit/>
          </a:bodyPr>
          <a:lstStyle>
            <a:lvl1pPr algn="ctr">
              <a:defRPr sz="3600" b="0" i="1">
                <a:solidFill>
                  <a:schemeClr val="tx1">
                    <a:tint val="75000"/>
                  </a:schemeClr>
                </a:solidFill>
              </a:defRPr>
            </a:lvl1pPr>
          </a:lstStyle>
          <a:p>
            <a:pPr defTabSz="914400">
              <a:spcAft>
                <a:spcPts val="600"/>
              </a:spcAft>
            </a:pPr>
            <a:r>
              <a:rPr lang="en-US" sz="2800" i="0"/>
              <a:t>𝛴:</a:t>
            </a:r>
          </a:p>
        </p:txBody>
      </p:sp>
      <p:sp>
        <p:nvSpPr>
          <p:cNvPr id="10" name="Title 1">
            <a:extLst>
              <a:ext uri="{FF2B5EF4-FFF2-40B4-BE49-F238E27FC236}">
                <a16:creationId xmlns:a16="http://schemas.microsoft.com/office/drawing/2014/main" id="{85678939-9B6C-4A41-B268-9B4B18A0C777}"/>
              </a:ext>
            </a:extLst>
          </p:cNvPr>
          <p:cNvSpPr txBox="1">
            <a:spLocks/>
          </p:cNvSpPr>
          <p:nvPr/>
        </p:nvSpPr>
        <p:spPr>
          <a:xfrm>
            <a:off x="646113" y="2052918"/>
            <a:ext cx="4165146" cy="4195481"/>
          </a:xfrm>
          <a:prstGeom prst="rect">
            <a:avLst/>
          </a:prstGeom>
        </p:spPr>
        <p:txBody>
          <a:bodyPr vert="horz" lIns="91440" tIns="45720" rIns="91440" bIns="45720" rtlCol="0">
            <a:norm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just">
              <a:lnSpc>
                <a:spcPct val="90000"/>
              </a:lnSpc>
              <a:spcBef>
                <a:spcPts val="1000"/>
              </a:spcBef>
              <a:buClr>
                <a:schemeClr val="bg2">
                  <a:lumMod val="40000"/>
                  <a:lumOff val="60000"/>
                </a:schemeClr>
              </a:buClr>
              <a:buSzPct val="80000"/>
            </a:pPr>
            <a:r>
              <a:rPr lang="en-US" sz="2000" dirty="0">
                <a:solidFill>
                  <a:schemeClr val="tx1"/>
                </a:solidFill>
              </a:rPr>
              <a:t>Conclusions. In the selected 16 Cities covering all continents and  hemispheres there’s is no relevant information to conclude that a correlation or a negative correlation exist between density, GDP per capita and deaths per million. Information could be impacted by timing and intensity of closings and quality of the reported data. </a:t>
            </a:r>
          </a:p>
        </p:txBody>
      </p:sp>
      <p:pic>
        <p:nvPicPr>
          <p:cNvPr id="6" name="Content Placeholder 5" descr="Chart, scatter chart&#10;&#10;Description automatically generated">
            <a:extLst>
              <a:ext uri="{FF2B5EF4-FFF2-40B4-BE49-F238E27FC236}">
                <a16:creationId xmlns:a16="http://schemas.microsoft.com/office/drawing/2014/main" id="{88F5ACD9-D1BC-2D4B-9485-228A9D02E1B0}"/>
              </a:ext>
            </a:extLst>
          </p:cNvPr>
          <p:cNvPicPr>
            <a:picLocks noGrp="1" noChangeAspect="1"/>
          </p:cNvPicPr>
          <p:nvPr>
            <p:ph sz="half" idx="1"/>
          </p:nvPr>
        </p:nvPicPr>
        <p:blipFill>
          <a:blip r:embed="rId8"/>
          <a:stretch>
            <a:fillRect/>
          </a:stretch>
        </p:blipFill>
        <p:spPr>
          <a:xfrm>
            <a:off x="6096417" y="3598271"/>
            <a:ext cx="5449470" cy="2724735"/>
          </a:xfrm>
          <a:prstGeom prst="rect">
            <a:avLst/>
          </a:prstGeom>
          <a:solidFill>
            <a:srgbClr val="FFFFFF">
              <a:shade val="85000"/>
            </a:srgbClr>
          </a:solidFill>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562365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83" name="Picture 82">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85" name="Picture 84">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87" name="Oval 86">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9" name="Picture 88">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91" name="Picture 90">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93" name="Rectangle 92">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5" name="Rectangle 94">
            <a:extLst>
              <a:ext uri="{FF2B5EF4-FFF2-40B4-BE49-F238E27FC236}">
                <a16:creationId xmlns:a16="http://schemas.microsoft.com/office/drawing/2014/main" id="{C157F603-780C-4F12-B3EB-428407275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
            <a:ext cx="12191695" cy="47307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7C3F7CE2-B43A-45D2-9373-25894C50C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99" name="Freeform 15">
            <a:extLst>
              <a:ext uri="{FF2B5EF4-FFF2-40B4-BE49-F238E27FC236}">
                <a16:creationId xmlns:a16="http://schemas.microsoft.com/office/drawing/2014/main" id="{8FCA8AFB-F631-49F2-BBF1-7E294F678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3753695"/>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2">
              <a:alpha val="20000"/>
            </a:schemeClr>
          </a:solidFill>
          <a:ln>
            <a:noFill/>
          </a:ln>
        </p:spPr>
        <p:txBody>
          <a:bodyPr rtlCol="0" anchor="ctr"/>
          <a:lstStyle/>
          <a:p>
            <a:pPr algn="ctr"/>
            <a:endParaRPr lang="en-US">
              <a:solidFill>
                <a:schemeClr val="tx1"/>
              </a:solidFill>
            </a:endParaRPr>
          </a:p>
        </p:txBody>
      </p:sp>
      <p:sp useBgFill="1">
        <p:nvSpPr>
          <p:cNvPr id="101" name="Freeform 5">
            <a:extLst>
              <a:ext uri="{FF2B5EF4-FFF2-40B4-BE49-F238E27FC236}">
                <a16:creationId xmlns:a16="http://schemas.microsoft.com/office/drawing/2014/main" id="{D6589E23-6653-463D-B72D-37D56DC918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4055532"/>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ln>
            <a:noFill/>
          </a:ln>
        </p:spPr>
      </p:sp>
      <p:sp>
        <p:nvSpPr>
          <p:cNvPr id="5" name="Título 4">
            <a:extLst>
              <a:ext uri="{FF2B5EF4-FFF2-40B4-BE49-F238E27FC236}">
                <a16:creationId xmlns:a16="http://schemas.microsoft.com/office/drawing/2014/main" id="{D573C3C1-BF36-2C4D-B49C-956B65574FF7}"/>
              </a:ext>
            </a:extLst>
          </p:cNvPr>
          <p:cNvSpPr>
            <a:spLocks noGrp="1"/>
          </p:cNvSpPr>
          <p:nvPr>
            <p:ph type="title"/>
          </p:nvPr>
        </p:nvSpPr>
        <p:spPr>
          <a:xfrm>
            <a:off x="0" y="4854344"/>
            <a:ext cx="12191695" cy="861802"/>
          </a:xfrm>
        </p:spPr>
        <p:txBody>
          <a:bodyPr vert="horz" lIns="91440" tIns="45720" rIns="91440" bIns="45720" rtlCol="0" anchor="b">
            <a:normAutofit/>
          </a:bodyPr>
          <a:lstStyle/>
          <a:p>
            <a:pPr algn="ctr"/>
            <a:r>
              <a:rPr lang="en-US" sz="4800" b="1" dirty="0"/>
              <a:t>Thanks For your Attention.</a:t>
            </a:r>
          </a:p>
        </p:txBody>
      </p:sp>
      <p:pic>
        <p:nvPicPr>
          <p:cNvPr id="6148" name="Picture 4" descr="distanciamiento social - Iconos gratis de social">
            <a:extLst>
              <a:ext uri="{FF2B5EF4-FFF2-40B4-BE49-F238E27FC236}">
                <a16:creationId xmlns:a16="http://schemas.microsoft.com/office/drawing/2014/main" id="{4E5C4698-29BF-5E4C-B251-9B0E320C372D}"/>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609777" y="893183"/>
            <a:ext cx="2944368" cy="294436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158" name="Picture 14" descr="Wash, handwashing, hygiene, clean, bubble, hand, coronavirus icon - Free  download">
            <a:extLst>
              <a:ext uri="{FF2B5EF4-FFF2-40B4-BE49-F238E27FC236}">
                <a16:creationId xmlns:a16="http://schemas.microsoft.com/office/drawing/2014/main" id="{9B63287B-040A-C148-9BD5-399FE3B0B643}"/>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4622228" y="893183"/>
            <a:ext cx="2944368" cy="294436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146" name="Picture 2" descr="Covid 19 icono de personaje chico - Descargar PNG/SVG transparente">
            <a:extLst>
              <a:ext uri="{FF2B5EF4-FFF2-40B4-BE49-F238E27FC236}">
                <a16:creationId xmlns:a16="http://schemas.microsoft.com/office/drawing/2014/main" id="{A8AB60AC-D39C-BC4C-B436-44F8B35102BB}"/>
              </a:ext>
            </a:extLst>
          </p:cNvPr>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8548122" y="893183"/>
            <a:ext cx="2944368" cy="2944368"/>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776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747F1B4-B831-4277-8AB0-32767F7EB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 name="Freeform 7">
            <a:extLst>
              <a:ext uri="{FF2B5EF4-FFF2-40B4-BE49-F238E27FC236}">
                <a16:creationId xmlns:a16="http://schemas.microsoft.com/office/drawing/2014/main" id="{D80CFA21-AB7C-4BEB-9BFF-05764FBBF3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5621A8C-1BD8-4046-80B6-6F531422EBC0}"/>
              </a:ext>
            </a:extLst>
          </p:cNvPr>
          <p:cNvSpPr>
            <a:spLocks noGrp="1"/>
          </p:cNvSpPr>
          <p:nvPr>
            <p:ph type="title"/>
          </p:nvPr>
        </p:nvSpPr>
        <p:spPr>
          <a:xfrm>
            <a:off x="648930" y="629267"/>
            <a:ext cx="9252154" cy="1016654"/>
          </a:xfrm>
        </p:spPr>
        <p:txBody>
          <a:bodyPr>
            <a:normAutofit/>
          </a:bodyPr>
          <a:lstStyle/>
          <a:p>
            <a:r>
              <a:rPr lang="en-US">
                <a:solidFill>
                  <a:srgbClr val="EBEBEB"/>
                </a:solidFill>
              </a:rPr>
              <a:t>Used Methods</a:t>
            </a:r>
          </a:p>
        </p:txBody>
      </p:sp>
      <p:sp>
        <p:nvSpPr>
          <p:cNvPr id="14" name="Rectangle 13">
            <a:extLst>
              <a:ext uri="{FF2B5EF4-FFF2-40B4-BE49-F238E27FC236}">
                <a16:creationId xmlns:a16="http://schemas.microsoft.com/office/drawing/2014/main" id="{12F7E335-851A-4CAE-B09F-E657819D4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52540" y="295729"/>
            <a:ext cx="838199" cy="767687"/>
          </a:xfrm>
          <a:prstGeom prst="rect">
            <a:avLst/>
          </a:prstGeom>
        </p:spPr>
        <p:txBody>
          <a:bodyPr vert="horz" lIns="91440" tIns="45720" rIns="91440" bIns="45720" rtlCol="0">
            <a:normAutofit/>
          </a:bodyPr>
          <a:lstStyle>
            <a:lvl1pPr algn="ctr">
              <a:defRPr sz="3600" b="0" i="1">
                <a:solidFill>
                  <a:schemeClr val="tx1">
                    <a:tint val="75000"/>
                  </a:schemeClr>
                </a:solidFill>
              </a:defRPr>
            </a:lvl1pPr>
          </a:lstStyle>
          <a:p>
            <a:pPr>
              <a:spcAft>
                <a:spcPts val="600"/>
              </a:spcAft>
            </a:pPr>
            <a:r>
              <a:rPr lang="en-US" i="0">
                <a:solidFill>
                  <a:srgbClr val="FFFFFF"/>
                </a:solidFill>
              </a:rPr>
              <a:t>𝛴</a:t>
            </a:r>
            <a:r>
              <a:rPr lang="en-US">
                <a:solidFill>
                  <a:srgbClr val="FFFFFF"/>
                </a:solidFill>
              </a:rPr>
              <a:t>:</a:t>
            </a:r>
          </a:p>
        </p:txBody>
      </p:sp>
      <p:sp>
        <p:nvSpPr>
          <p:cNvPr id="16" name="Freeform: Shape 15">
            <a:extLst>
              <a:ext uri="{FF2B5EF4-FFF2-40B4-BE49-F238E27FC236}">
                <a16:creationId xmlns:a16="http://schemas.microsoft.com/office/drawing/2014/main" id="{10B541F0-7F6E-402E-84D8-CF96EACA5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2418" cy="5095933"/>
          </a:xfrm>
          <a:custGeom>
            <a:avLst/>
            <a:gdLst>
              <a:gd name="connsiteX0" fmla="*/ 1 w 12192418"/>
              <a:gd name="connsiteY0" fmla="*/ 0 h 5095933"/>
              <a:gd name="connsiteX1" fmla="*/ 71932 w 12192418"/>
              <a:gd name="connsiteY1" fmla="*/ 12261 h 5095933"/>
              <a:gd name="connsiteX2" fmla="*/ 282849 w 12192418"/>
              <a:gd name="connsiteY2" fmla="*/ 48343 h 5095933"/>
              <a:gd name="connsiteX3" fmla="*/ 436464 w 12192418"/>
              <a:gd name="connsiteY3" fmla="*/ 73565 h 5095933"/>
              <a:gd name="connsiteX4" fmla="*/ 619339 w 12192418"/>
              <a:gd name="connsiteY4" fmla="*/ 100188 h 5095933"/>
              <a:gd name="connsiteX5" fmla="*/ 836351 w 12192418"/>
              <a:gd name="connsiteY5" fmla="*/ 132066 h 5095933"/>
              <a:gd name="connsiteX6" fmla="*/ 1076528 w 12192418"/>
              <a:gd name="connsiteY6" fmla="*/ 165696 h 5095933"/>
              <a:gd name="connsiteX7" fmla="*/ 1347184 w 12192418"/>
              <a:gd name="connsiteY7" fmla="*/ 201077 h 5095933"/>
              <a:gd name="connsiteX8" fmla="*/ 1642223 w 12192418"/>
              <a:gd name="connsiteY8" fmla="*/ 238560 h 5095933"/>
              <a:gd name="connsiteX9" fmla="*/ 1962864 w 12192418"/>
              <a:gd name="connsiteY9" fmla="*/ 276043 h 5095933"/>
              <a:gd name="connsiteX10" fmla="*/ 2304232 w 12192418"/>
              <a:gd name="connsiteY10" fmla="*/ 314227 h 5095933"/>
              <a:gd name="connsiteX11" fmla="*/ 2672421 w 12192418"/>
              <a:gd name="connsiteY11" fmla="*/ 349608 h 5095933"/>
              <a:gd name="connsiteX12" fmla="*/ 3057678 w 12192418"/>
              <a:gd name="connsiteY12" fmla="*/ 383588 h 5095933"/>
              <a:gd name="connsiteX13" fmla="*/ 3464881 w 12192418"/>
              <a:gd name="connsiteY13" fmla="*/ 414415 h 5095933"/>
              <a:gd name="connsiteX14" fmla="*/ 3889152 w 12192418"/>
              <a:gd name="connsiteY14" fmla="*/ 443841 h 5095933"/>
              <a:gd name="connsiteX15" fmla="*/ 4331710 w 12192418"/>
              <a:gd name="connsiteY15" fmla="*/ 471515 h 5095933"/>
              <a:gd name="connsiteX16" fmla="*/ 4558476 w 12192418"/>
              <a:gd name="connsiteY16" fmla="*/ 481324 h 5095933"/>
              <a:gd name="connsiteX17" fmla="*/ 4790118 w 12192418"/>
              <a:gd name="connsiteY17" fmla="*/ 492183 h 5095933"/>
              <a:gd name="connsiteX18" fmla="*/ 5025418 w 12192418"/>
              <a:gd name="connsiteY18" fmla="*/ 502342 h 5095933"/>
              <a:gd name="connsiteX19" fmla="*/ 5261937 w 12192418"/>
              <a:gd name="connsiteY19" fmla="*/ 508998 h 5095933"/>
              <a:gd name="connsiteX20" fmla="*/ 5503332 w 12192418"/>
              <a:gd name="connsiteY20" fmla="*/ 514953 h 5095933"/>
              <a:gd name="connsiteX21" fmla="*/ 5747167 w 12192418"/>
              <a:gd name="connsiteY21" fmla="*/ 521259 h 5095933"/>
              <a:gd name="connsiteX22" fmla="*/ 5995877 w 12192418"/>
              <a:gd name="connsiteY22" fmla="*/ 525463 h 5095933"/>
              <a:gd name="connsiteX23" fmla="*/ 6247026 w 12192418"/>
              <a:gd name="connsiteY23" fmla="*/ 525463 h 5095933"/>
              <a:gd name="connsiteX24" fmla="*/ 6500613 w 12192418"/>
              <a:gd name="connsiteY24" fmla="*/ 527565 h 5095933"/>
              <a:gd name="connsiteX25" fmla="*/ 6756639 w 12192418"/>
              <a:gd name="connsiteY25" fmla="*/ 525463 h 5095933"/>
              <a:gd name="connsiteX26" fmla="*/ 7016322 w 12192418"/>
              <a:gd name="connsiteY26" fmla="*/ 521259 h 5095933"/>
              <a:gd name="connsiteX27" fmla="*/ 7276005 w 12192418"/>
              <a:gd name="connsiteY27" fmla="*/ 517406 h 5095933"/>
              <a:gd name="connsiteX28" fmla="*/ 7539345 w 12192418"/>
              <a:gd name="connsiteY28" fmla="*/ 508998 h 5095933"/>
              <a:gd name="connsiteX29" fmla="*/ 7805124 w 12192418"/>
              <a:gd name="connsiteY29" fmla="*/ 500241 h 5095933"/>
              <a:gd name="connsiteX30" fmla="*/ 8070903 w 12192418"/>
              <a:gd name="connsiteY30" fmla="*/ 490082 h 5095933"/>
              <a:gd name="connsiteX31" fmla="*/ 8339121 w 12192418"/>
              <a:gd name="connsiteY31" fmla="*/ 475719 h 5095933"/>
              <a:gd name="connsiteX32" fmla="*/ 8609776 w 12192418"/>
              <a:gd name="connsiteY32" fmla="*/ 458554 h 5095933"/>
              <a:gd name="connsiteX33" fmla="*/ 8881651 w 12192418"/>
              <a:gd name="connsiteY33" fmla="*/ 442089 h 5095933"/>
              <a:gd name="connsiteX34" fmla="*/ 9153526 w 12192418"/>
              <a:gd name="connsiteY34" fmla="*/ 421071 h 5095933"/>
              <a:gd name="connsiteX35" fmla="*/ 9429058 w 12192418"/>
              <a:gd name="connsiteY35" fmla="*/ 395849 h 5095933"/>
              <a:gd name="connsiteX36" fmla="*/ 9700933 w 12192418"/>
              <a:gd name="connsiteY36" fmla="*/ 370626 h 5095933"/>
              <a:gd name="connsiteX37" fmla="*/ 9977684 w 12192418"/>
              <a:gd name="connsiteY37" fmla="*/ 341551 h 5095933"/>
              <a:gd name="connsiteX38" fmla="*/ 10255655 w 12192418"/>
              <a:gd name="connsiteY38" fmla="*/ 309673 h 5095933"/>
              <a:gd name="connsiteX39" fmla="*/ 10529968 w 12192418"/>
              <a:gd name="connsiteY39" fmla="*/ 276043 h 5095933"/>
              <a:gd name="connsiteX40" fmla="*/ 10807939 w 12192418"/>
              <a:gd name="connsiteY40" fmla="*/ 236809 h 5095933"/>
              <a:gd name="connsiteX41" fmla="*/ 11084690 w 12192418"/>
              <a:gd name="connsiteY41" fmla="*/ 194772 h 5095933"/>
              <a:gd name="connsiteX42" fmla="*/ 11362661 w 12192418"/>
              <a:gd name="connsiteY42" fmla="*/ 153085 h 5095933"/>
              <a:gd name="connsiteX43" fmla="*/ 11639412 w 12192418"/>
              <a:gd name="connsiteY43" fmla="*/ 104392 h 5095933"/>
              <a:gd name="connsiteX44" fmla="*/ 11914945 w 12192418"/>
              <a:gd name="connsiteY44" fmla="*/ 54648 h 5095933"/>
              <a:gd name="connsiteX45" fmla="*/ 12191696 w 12192418"/>
              <a:gd name="connsiteY45" fmla="*/ 2452 h 5095933"/>
              <a:gd name="connsiteX46" fmla="*/ 12191696 w 12192418"/>
              <a:gd name="connsiteY46" fmla="*/ 2109542 h 5095933"/>
              <a:gd name="connsiteX47" fmla="*/ 12191999 w 12192418"/>
              <a:gd name="connsiteY47" fmla="*/ 2109542 h 5095933"/>
              <a:gd name="connsiteX48" fmla="*/ 12191999 w 12192418"/>
              <a:gd name="connsiteY48" fmla="*/ 2802467 h 5095933"/>
              <a:gd name="connsiteX49" fmla="*/ 12192418 w 12192418"/>
              <a:gd name="connsiteY49" fmla="*/ 2802467 h 5095933"/>
              <a:gd name="connsiteX50" fmla="*/ 12192418 w 12192418"/>
              <a:gd name="connsiteY50" fmla="*/ 5095933 h 5095933"/>
              <a:gd name="connsiteX51" fmla="*/ 1 w 12192418"/>
              <a:gd name="connsiteY51" fmla="*/ 5095933 h 5095933"/>
              <a:gd name="connsiteX52" fmla="*/ 1 w 12192418"/>
              <a:gd name="connsiteY52" fmla="*/ 4074529 h 5095933"/>
              <a:gd name="connsiteX53" fmla="*/ 0 w 12192418"/>
              <a:gd name="connsiteY53" fmla="*/ 4074529 h 5095933"/>
              <a:gd name="connsiteX54" fmla="*/ 0 w 12192418"/>
              <a:gd name="connsiteY54" fmla="*/ 2109542 h 5095933"/>
              <a:gd name="connsiteX55" fmla="*/ 1 w 12192418"/>
              <a:gd name="connsiteY55" fmla="*/ 2109542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192418" h="5095933">
                <a:moveTo>
                  <a:pt x="1" y="0"/>
                </a:moveTo>
                <a:lnTo>
                  <a:pt x="71932" y="12261"/>
                </a:lnTo>
                <a:lnTo>
                  <a:pt x="282849" y="48343"/>
                </a:lnTo>
                <a:lnTo>
                  <a:pt x="436464" y="73565"/>
                </a:lnTo>
                <a:lnTo>
                  <a:pt x="619339" y="100188"/>
                </a:lnTo>
                <a:lnTo>
                  <a:pt x="836351" y="132066"/>
                </a:lnTo>
                <a:lnTo>
                  <a:pt x="1076528" y="165696"/>
                </a:lnTo>
                <a:lnTo>
                  <a:pt x="1347184"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2" y="514953"/>
                </a:lnTo>
                <a:lnTo>
                  <a:pt x="5747167"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109542"/>
                </a:lnTo>
                <a:lnTo>
                  <a:pt x="12191999" y="2109542"/>
                </a:lnTo>
                <a:lnTo>
                  <a:pt x="12191999" y="2802467"/>
                </a:lnTo>
                <a:lnTo>
                  <a:pt x="12192418" y="2802467"/>
                </a:lnTo>
                <a:lnTo>
                  <a:pt x="12192418" y="5095933"/>
                </a:lnTo>
                <a:lnTo>
                  <a:pt x="1" y="5095933"/>
                </a:lnTo>
                <a:lnTo>
                  <a:pt x="1" y="4074529"/>
                </a:lnTo>
                <a:lnTo>
                  <a:pt x="0" y="4074529"/>
                </a:lnTo>
                <a:lnTo>
                  <a:pt x="0" y="2109542"/>
                </a:lnTo>
                <a:lnTo>
                  <a:pt x="1" y="2109542"/>
                </a:lnTo>
                <a:close/>
              </a:path>
            </a:pathLst>
          </a:custGeom>
          <a:solidFill>
            <a:schemeClr val="bg1"/>
          </a:solidFill>
          <a:ln>
            <a:noFill/>
          </a:ln>
        </p:spPr>
      </p:sp>
      <p:graphicFrame>
        <p:nvGraphicFramePr>
          <p:cNvPr id="6" name="Content Placeholder 2">
            <a:extLst>
              <a:ext uri="{FF2B5EF4-FFF2-40B4-BE49-F238E27FC236}">
                <a16:creationId xmlns:a16="http://schemas.microsoft.com/office/drawing/2014/main" id="{D0677043-7210-4F64-93C5-0A113F67AC29}"/>
              </a:ext>
            </a:extLst>
          </p:cNvPr>
          <p:cNvGraphicFramePr>
            <a:graphicFrameLocks noGrp="1"/>
          </p:cNvGraphicFramePr>
          <p:nvPr>
            <p:ph idx="1"/>
            <p:extLst>
              <p:ext uri="{D42A27DB-BD31-4B8C-83A1-F6EECF244321}">
                <p14:modId xmlns:p14="http://schemas.microsoft.com/office/powerpoint/2010/main" val="3392649405"/>
              </p:ext>
            </p:extLst>
          </p:nvPr>
        </p:nvGraphicFramePr>
        <p:xfrm>
          <a:off x="648930" y="2810256"/>
          <a:ext cx="10895370" cy="340427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1949894"/>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621A8C-1BD8-4046-80B6-6F531422EBC0}"/>
              </a:ext>
            </a:extLst>
          </p:cNvPr>
          <p:cNvSpPr>
            <a:spLocks noGrp="1"/>
          </p:cNvSpPr>
          <p:nvPr>
            <p:ph type="title"/>
          </p:nvPr>
        </p:nvSpPr>
        <p:spPr>
          <a:xfrm>
            <a:off x="648931" y="629266"/>
            <a:ext cx="4166510" cy="1622321"/>
          </a:xfrm>
        </p:spPr>
        <p:txBody>
          <a:bodyPr>
            <a:normAutofit/>
          </a:bodyPr>
          <a:lstStyle/>
          <a:p>
            <a:r>
              <a:rPr lang="en-US">
                <a:solidFill>
                  <a:srgbClr val="EBEBEB"/>
                </a:solidFill>
              </a:rPr>
              <a:t>Sources</a:t>
            </a:r>
          </a:p>
        </p:txBody>
      </p:sp>
      <p:sp>
        <p:nvSpPr>
          <p:cNvPr id="13"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5" name="Freeform: Shape 14">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8" name="Graphic 7" descr="Mundo">
            <a:extLst>
              <a:ext uri="{FF2B5EF4-FFF2-40B4-BE49-F238E27FC236}">
                <a16:creationId xmlns:a16="http://schemas.microsoft.com/office/drawing/2014/main" id="{E35EA0C5-2CCA-4B98-8A6B-AC84AD4F2E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3992" y="704054"/>
            <a:ext cx="5449889" cy="5449889"/>
          </a:xfrm>
          <a:prstGeom prst="rect">
            <a:avLst/>
          </a:prstGeom>
          <a:effectLst/>
        </p:spPr>
      </p:pic>
      <p:sp>
        <p:nvSpPr>
          <p:cNvPr id="17" name="Rectangle 16">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52540" y="295729"/>
            <a:ext cx="838199" cy="767687"/>
          </a:xfrm>
          <a:prstGeom prst="rect">
            <a:avLst/>
          </a:prstGeom>
        </p:spPr>
        <p:txBody>
          <a:bodyPr vert="horz" lIns="91440" tIns="45720" rIns="91440" bIns="45720" rtlCol="0">
            <a:normAutofit/>
          </a:bodyPr>
          <a:lstStyle>
            <a:lvl1pPr algn="ctr">
              <a:defRPr sz="3600" b="0" i="1">
                <a:solidFill>
                  <a:schemeClr val="tx1">
                    <a:tint val="75000"/>
                  </a:schemeClr>
                </a:solidFill>
              </a:defRPr>
            </a:lvl1pPr>
          </a:lstStyle>
          <a:p>
            <a:pPr>
              <a:spcAft>
                <a:spcPts val="600"/>
              </a:spcAft>
            </a:pPr>
            <a:r>
              <a:rPr lang="en-US" i="0">
                <a:solidFill>
                  <a:srgbClr val="FFFFFF"/>
                </a:solidFill>
              </a:rPr>
              <a:t>𝛴</a:t>
            </a:r>
            <a:r>
              <a:rPr lang="en-US">
                <a:solidFill>
                  <a:srgbClr val="FFFFFF"/>
                </a:solidFill>
              </a:rPr>
              <a:t>:</a:t>
            </a:r>
          </a:p>
        </p:txBody>
      </p:sp>
      <p:sp>
        <p:nvSpPr>
          <p:cNvPr id="3" name="Content Placeholder 2">
            <a:extLst>
              <a:ext uri="{FF2B5EF4-FFF2-40B4-BE49-F238E27FC236}">
                <a16:creationId xmlns:a16="http://schemas.microsoft.com/office/drawing/2014/main" id="{E73870B4-6B8E-7342-9023-9B6E4AB02B26}"/>
              </a:ext>
            </a:extLst>
          </p:cNvPr>
          <p:cNvSpPr>
            <a:spLocks noGrp="1"/>
          </p:cNvSpPr>
          <p:nvPr>
            <p:ph idx="1"/>
          </p:nvPr>
        </p:nvSpPr>
        <p:spPr>
          <a:xfrm>
            <a:off x="648931" y="2438400"/>
            <a:ext cx="4166509" cy="3785419"/>
          </a:xfrm>
        </p:spPr>
        <p:txBody>
          <a:bodyPr>
            <a:normAutofit/>
          </a:bodyPr>
          <a:lstStyle/>
          <a:p>
            <a:pPr>
              <a:lnSpc>
                <a:spcPct val="90000"/>
              </a:lnSpc>
            </a:pPr>
            <a:r>
              <a:rPr lang="en-MX" sz="1600">
                <a:solidFill>
                  <a:srgbClr val="EBEBEB"/>
                </a:solidFill>
              </a:rPr>
              <a:t>Wold Bank API</a:t>
            </a:r>
          </a:p>
          <a:p>
            <a:pPr>
              <a:lnSpc>
                <a:spcPct val="90000"/>
              </a:lnSpc>
            </a:pPr>
            <a:endParaRPr lang="en-MX" sz="1600">
              <a:solidFill>
                <a:srgbClr val="EBEBEB"/>
              </a:solidFill>
            </a:endParaRPr>
          </a:p>
          <a:p>
            <a:pPr>
              <a:lnSpc>
                <a:spcPct val="90000"/>
              </a:lnSpc>
            </a:pPr>
            <a:r>
              <a:rPr lang="en-MX" sz="1600">
                <a:solidFill>
                  <a:srgbClr val="EBEBEB"/>
                </a:solidFill>
              </a:rPr>
              <a:t>FAO Data Base</a:t>
            </a:r>
            <a:r>
              <a:rPr lang="es-MX" sz="1600">
                <a:solidFill>
                  <a:srgbClr val="EBEBEB"/>
                </a:solidFill>
              </a:rPr>
              <a:t> (CSV)</a:t>
            </a:r>
            <a:endParaRPr lang="en-MX" sz="1600">
              <a:solidFill>
                <a:srgbClr val="EBEBEB"/>
              </a:solidFill>
            </a:endParaRPr>
          </a:p>
          <a:p>
            <a:pPr>
              <a:lnSpc>
                <a:spcPct val="90000"/>
              </a:lnSpc>
            </a:pPr>
            <a:endParaRPr lang="en-MX" sz="1600">
              <a:solidFill>
                <a:srgbClr val="EBEBEB"/>
              </a:solidFill>
            </a:endParaRPr>
          </a:p>
          <a:p>
            <a:pPr>
              <a:lnSpc>
                <a:spcPct val="90000"/>
              </a:lnSpc>
            </a:pPr>
            <a:r>
              <a:rPr lang="en-MX" sz="1600">
                <a:solidFill>
                  <a:srgbClr val="EBEBEB"/>
                </a:solidFill>
              </a:rPr>
              <a:t>John Hopkins API</a:t>
            </a:r>
            <a:r>
              <a:rPr lang="es-MX" sz="1600">
                <a:solidFill>
                  <a:srgbClr val="EBEBEB"/>
                </a:solidFill>
              </a:rPr>
              <a:t> and CSV</a:t>
            </a:r>
            <a:endParaRPr lang="en-MX" sz="1600">
              <a:solidFill>
                <a:srgbClr val="EBEBEB"/>
              </a:solidFill>
            </a:endParaRPr>
          </a:p>
          <a:p>
            <a:pPr>
              <a:lnSpc>
                <a:spcPct val="90000"/>
              </a:lnSpc>
            </a:pPr>
            <a:endParaRPr lang="en-MX" sz="1600">
              <a:solidFill>
                <a:srgbClr val="EBEBEB"/>
              </a:solidFill>
            </a:endParaRPr>
          </a:p>
          <a:p>
            <a:pPr>
              <a:lnSpc>
                <a:spcPct val="90000"/>
              </a:lnSpc>
            </a:pPr>
            <a:r>
              <a:rPr lang="es-MX" sz="1600">
                <a:solidFill>
                  <a:srgbClr val="EBEBEB"/>
                </a:solidFill>
              </a:rPr>
              <a:t>Our World in Data (CSV)</a:t>
            </a:r>
          </a:p>
          <a:p>
            <a:pPr>
              <a:lnSpc>
                <a:spcPct val="90000"/>
              </a:lnSpc>
            </a:pPr>
            <a:endParaRPr lang="es-MX" sz="1600">
              <a:solidFill>
                <a:srgbClr val="EBEBEB"/>
              </a:solidFill>
            </a:endParaRPr>
          </a:p>
          <a:p>
            <a:pPr>
              <a:lnSpc>
                <a:spcPct val="90000"/>
              </a:lnSpc>
            </a:pPr>
            <a:r>
              <a:rPr lang="es-MX" sz="1600">
                <a:solidFill>
                  <a:srgbClr val="EBEBEB"/>
                </a:solidFill>
              </a:rPr>
              <a:t>World Population Review</a:t>
            </a:r>
          </a:p>
          <a:p>
            <a:pPr>
              <a:lnSpc>
                <a:spcPct val="90000"/>
              </a:lnSpc>
            </a:pPr>
            <a:endParaRPr lang="es-MX" sz="1600">
              <a:solidFill>
                <a:srgbClr val="EBEBEB"/>
              </a:solidFill>
            </a:endParaRPr>
          </a:p>
          <a:p>
            <a:pPr>
              <a:lnSpc>
                <a:spcPct val="90000"/>
              </a:lnSpc>
            </a:pPr>
            <a:r>
              <a:rPr lang="es-MX" sz="1600">
                <a:solidFill>
                  <a:srgbClr val="EBEBEB"/>
                </a:solidFill>
              </a:rPr>
              <a:t>World Health Organization</a:t>
            </a:r>
            <a:endParaRPr lang="en-MX" sz="1600">
              <a:solidFill>
                <a:srgbClr val="EBEBEB"/>
              </a:solidFill>
            </a:endParaRPr>
          </a:p>
          <a:p>
            <a:pPr>
              <a:lnSpc>
                <a:spcPct val="90000"/>
              </a:lnSpc>
            </a:pPr>
            <a:endParaRPr lang="en-MX" sz="1600">
              <a:solidFill>
                <a:srgbClr val="EBEBEB"/>
              </a:solidFill>
            </a:endParaRPr>
          </a:p>
          <a:p>
            <a:pPr>
              <a:lnSpc>
                <a:spcPct val="90000"/>
              </a:lnSpc>
            </a:pPr>
            <a:endParaRPr lang="en-MX" sz="1600">
              <a:solidFill>
                <a:srgbClr val="EBEBEB"/>
              </a:solidFill>
            </a:endParaRPr>
          </a:p>
        </p:txBody>
      </p:sp>
    </p:spTree>
    <p:extLst>
      <p:ext uri="{BB962C8B-B14F-4D97-AF65-F5344CB8AC3E}">
        <p14:creationId xmlns:p14="http://schemas.microsoft.com/office/powerpoint/2010/main" val="894033000"/>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3" name="Freeform: Shape 1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5">
            <a:extLst>
              <a:ext uri="{FF2B5EF4-FFF2-40B4-BE49-F238E27FC236}">
                <a16:creationId xmlns:a16="http://schemas.microsoft.com/office/drawing/2014/main" id="{12A46A79-551E-574D-B650-034048FC3851}"/>
              </a:ext>
            </a:extLst>
          </p:cNvPr>
          <p:cNvSpPr>
            <a:spLocks noGrp="1"/>
          </p:cNvSpPr>
          <p:nvPr>
            <p:ph type="sldNum" sz="quarter" idx="4"/>
          </p:nvPr>
        </p:nvSpPr>
        <p:spPr bwMode="gray">
          <a:xfrm>
            <a:off x="10352540" y="295729"/>
            <a:ext cx="838199" cy="767687"/>
          </a:xfrm>
          <a:prstGeom prst="rect">
            <a:avLst/>
          </a:prstGeom>
        </p:spPr>
        <p:txBody>
          <a:bodyPr vert="horz" lIns="91440" tIns="45720" rIns="91440" bIns="45720" rtlCol="0">
            <a:normAutofit/>
          </a:bodyPr>
          <a:lstStyle>
            <a:lvl1pPr algn="ctr">
              <a:defRPr sz="3600" b="0" i="1">
                <a:solidFill>
                  <a:schemeClr val="tx1">
                    <a:tint val="75000"/>
                  </a:schemeClr>
                </a:solidFill>
              </a:defRPr>
            </a:lvl1pPr>
          </a:lstStyle>
          <a:p>
            <a:pPr>
              <a:spcAft>
                <a:spcPts val="600"/>
              </a:spcAft>
            </a:pPr>
            <a:r>
              <a:rPr lang="en-US" i="0"/>
              <a:t>𝛴</a:t>
            </a:r>
            <a:r>
              <a:rPr lang="en-US"/>
              <a:t>:</a:t>
            </a:r>
          </a:p>
        </p:txBody>
      </p:sp>
      <p:sp>
        <p:nvSpPr>
          <p:cNvPr id="2" name="Title 1">
            <a:extLst>
              <a:ext uri="{FF2B5EF4-FFF2-40B4-BE49-F238E27FC236}">
                <a16:creationId xmlns:a16="http://schemas.microsoft.com/office/drawing/2014/main" id="{E5621A8C-1BD8-4046-80B6-6F531422EBC0}"/>
              </a:ext>
            </a:extLst>
          </p:cNvPr>
          <p:cNvSpPr>
            <a:spLocks noGrp="1"/>
          </p:cNvSpPr>
          <p:nvPr>
            <p:ph type="title"/>
          </p:nvPr>
        </p:nvSpPr>
        <p:spPr>
          <a:xfrm>
            <a:off x="653143" y="1645920"/>
            <a:ext cx="3522879" cy="4470821"/>
          </a:xfrm>
        </p:spPr>
        <p:txBody>
          <a:bodyPr>
            <a:normAutofit/>
          </a:bodyPr>
          <a:lstStyle/>
          <a:p>
            <a:pPr algn="r"/>
            <a:r>
              <a:rPr lang="en-US">
                <a:solidFill>
                  <a:schemeClr val="bg2"/>
                </a:solidFill>
              </a:rPr>
              <a:t>Myth 1. More People will die out of hunger</a:t>
            </a:r>
          </a:p>
        </p:txBody>
      </p:sp>
      <p:sp>
        <p:nvSpPr>
          <p:cNvPr id="3" name="Content Placeholder 2">
            <a:extLst>
              <a:ext uri="{FF2B5EF4-FFF2-40B4-BE49-F238E27FC236}">
                <a16:creationId xmlns:a16="http://schemas.microsoft.com/office/drawing/2014/main" id="{E73870B4-6B8E-7342-9023-9B6E4AB02B26}"/>
              </a:ext>
            </a:extLst>
          </p:cNvPr>
          <p:cNvSpPr>
            <a:spLocks noGrp="1"/>
          </p:cNvSpPr>
          <p:nvPr>
            <p:ph idx="1"/>
          </p:nvPr>
        </p:nvSpPr>
        <p:spPr>
          <a:xfrm>
            <a:off x="4924374" y="1645920"/>
            <a:ext cx="7056956" cy="4470821"/>
          </a:xfrm>
        </p:spPr>
        <p:txBody>
          <a:bodyPr>
            <a:normAutofit/>
          </a:bodyPr>
          <a:lstStyle/>
          <a:p>
            <a:pPr marL="0" indent="0">
              <a:lnSpc>
                <a:spcPct val="90000"/>
              </a:lnSpc>
              <a:buNone/>
            </a:pPr>
            <a:r>
              <a:rPr lang="en-MX" sz="1700"/>
              <a:t>Main Hypothesis:  Expected reduction in economic crisis will have a much bigger impact on deaths per million than Covid</a:t>
            </a:r>
          </a:p>
          <a:p>
            <a:pPr marL="0" indent="0">
              <a:lnSpc>
                <a:spcPct val="90000"/>
              </a:lnSpc>
              <a:buNone/>
            </a:pPr>
            <a:endParaRPr lang="en-MX" sz="1700"/>
          </a:p>
          <a:p>
            <a:pPr marL="0" indent="0">
              <a:lnSpc>
                <a:spcPct val="90000"/>
              </a:lnSpc>
              <a:buNone/>
            </a:pPr>
            <a:r>
              <a:rPr lang="en-MX" sz="1700"/>
              <a:t>Process:</a:t>
            </a:r>
          </a:p>
          <a:p>
            <a:pPr marL="0" indent="0">
              <a:lnSpc>
                <a:spcPct val="90000"/>
              </a:lnSpc>
              <a:buNone/>
            </a:pPr>
            <a:r>
              <a:rPr lang="en-MX" sz="1700"/>
              <a:t>	</a:t>
            </a:r>
            <a:r>
              <a:rPr lang="en-MX" sz="1700" b="1"/>
              <a:t>1.</a:t>
            </a:r>
            <a:r>
              <a:rPr lang="en-MX" sz="1700"/>
              <a:t> Get data sources</a:t>
            </a:r>
          </a:p>
          <a:p>
            <a:pPr marL="0" indent="0">
              <a:lnSpc>
                <a:spcPct val="90000"/>
              </a:lnSpc>
              <a:buNone/>
            </a:pPr>
            <a:r>
              <a:rPr lang="en-MX" sz="1700"/>
              <a:t>	</a:t>
            </a:r>
            <a:r>
              <a:rPr lang="en-MX" sz="1700" b="1"/>
              <a:t>2.</a:t>
            </a:r>
            <a:r>
              <a:rPr lang="en-MX" sz="1700"/>
              <a:t> Find linear regressions on historic deaths per million to </a:t>
            </a:r>
            <a:r>
              <a:rPr lang="es-ES" sz="1700" dirty="0"/>
              <a:t>	</a:t>
            </a:r>
            <a:r>
              <a:rPr lang="en-MX" sz="1700"/>
              <a:t>proyect figures for 2020-2022</a:t>
            </a:r>
          </a:p>
          <a:p>
            <a:pPr marL="0" indent="0">
              <a:lnSpc>
                <a:spcPct val="90000"/>
              </a:lnSpc>
              <a:buNone/>
            </a:pPr>
            <a:r>
              <a:rPr lang="en-MX" sz="1700"/>
              <a:t>       </a:t>
            </a:r>
            <a:r>
              <a:rPr lang="en-MX" sz="1700" b="1"/>
              <a:t>3. </a:t>
            </a:r>
            <a:r>
              <a:rPr lang="en-MX" sz="1700"/>
              <a:t>Find correlation between nutrition as a proxy to hunger, </a:t>
            </a:r>
            <a:r>
              <a:rPr lang="es-ES" sz="1700" dirty="0"/>
              <a:t>	</a:t>
            </a:r>
            <a:r>
              <a:rPr lang="en-MX" sz="1700"/>
              <a:t>GDP per capita and 	deaths per million</a:t>
            </a:r>
          </a:p>
          <a:p>
            <a:pPr marL="0" indent="0">
              <a:lnSpc>
                <a:spcPct val="90000"/>
              </a:lnSpc>
              <a:buNone/>
            </a:pPr>
            <a:r>
              <a:rPr lang="en-MX" sz="1700"/>
              <a:t>	</a:t>
            </a:r>
            <a:r>
              <a:rPr lang="en-MX" sz="1700" b="1"/>
              <a:t>4.</a:t>
            </a:r>
            <a:r>
              <a:rPr lang="en-MX" sz="1700"/>
              <a:t> Project expected incremental deaths based on lower </a:t>
            </a:r>
            <a:r>
              <a:rPr lang="es-ES" sz="1700" dirty="0"/>
              <a:t>	</a:t>
            </a:r>
            <a:r>
              <a:rPr lang="en-MX" sz="1700"/>
              <a:t>thatn expected GDP per 	capita </a:t>
            </a:r>
          </a:p>
          <a:p>
            <a:pPr marL="0" indent="0">
              <a:lnSpc>
                <a:spcPct val="90000"/>
              </a:lnSpc>
              <a:buNone/>
            </a:pPr>
            <a:r>
              <a:rPr lang="en-MX" sz="1700"/>
              <a:t>	</a:t>
            </a:r>
            <a:r>
              <a:rPr lang="en-MX" sz="1700" b="1"/>
              <a:t>5.</a:t>
            </a:r>
            <a:r>
              <a:rPr lang="en-MX" sz="1700"/>
              <a:t> Compare Death levels</a:t>
            </a:r>
          </a:p>
          <a:p>
            <a:pPr>
              <a:lnSpc>
                <a:spcPct val="90000"/>
              </a:lnSpc>
            </a:pPr>
            <a:endParaRPr lang="en-MX" sz="1700"/>
          </a:p>
        </p:txBody>
      </p:sp>
    </p:spTree>
    <p:extLst>
      <p:ext uri="{BB962C8B-B14F-4D97-AF65-F5344CB8AC3E}">
        <p14:creationId xmlns:p14="http://schemas.microsoft.com/office/powerpoint/2010/main" val="120561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06749-B35B-4813-A6E9-8A5462847CF9}"/>
              </a:ext>
            </a:extLst>
          </p:cNvPr>
          <p:cNvSpPr>
            <a:spLocks noGrp="1"/>
          </p:cNvSpPr>
          <p:nvPr>
            <p:ph type="title"/>
          </p:nvPr>
        </p:nvSpPr>
        <p:spPr/>
        <p:txBody>
          <a:bodyPr/>
          <a:lstStyle/>
          <a:p>
            <a:r>
              <a:rPr lang="es-MX" sz="3600" u="sng" dirty="0"/>
              <a:t>Data Sourcing</a:t>
            </a:r>
            <a:br>
              <a:rPr lang="es-MX" sz="3600" u="sng" dirty="0"/>
            </a:br>
            <a:r>
              <a:rPr lang="es-MX" sz="3600" dirty="0"/>
              <a:t>First Query</a:t>
            </a:r>
            <a:endParaRPr lang="en-US" sz="3600" dirty="0"/>
          </a:p>
        </p:txBody>
      </p:sp>
      <p:sp>
        <p:nvSpPr>
          <p:cNvPr id="3" name="Content Placeholder 2">
            <a:extLst>
              <a:ext uri="{FF2B5EF4-FFF2-40B4-BE49-F238E27FC236}">
                <a16:creationId xmlns:a16="http://schemas.microsoft.com/office/drawing/2014/main" id="{475DB765-93BA-4CB0-8C42-DD690BC021B1}"/>
              </a:ext>
            </a:extLst>
          </p:cNvPr>
          <p:cNvSpPr>
            <a:spLocks noGrp="1"/>
          </p:cNvSpPr>
          <p:nvPr>
            <p:ph idx="1"/>
          </p:nvPr>
        </p:nvSpPr>
        <p:spPr>
          <a:xfrm>
            <a:off x="423374" y="1674660"/>
            <a:ext cx="8946541" cy="1932928"/>
          </a:xfrm>
        </p:spPr>
        <p:txBody>
          <a:bodyPr/>
          <a:lstStyle/>
          <a:p>
            <a:r>
              <a:rPr lang="en-US" dirty="0"/>
              <a:t>http://</a:t>
            </a:r>
            <a:r>
              <a:rPr lang="en-US" dirty="0" err="1"/>
              <a:t>api.worldbank.org</a:t>
            </a:r>
            <a:r>
              <a:rPr lang="en-US" dirty="0"/>
              <a:t>/v2/country/all/indicator/</a:t>
            </a:r>
            <a:r>
              <a:rPr lang="en-US" dirty="0" err="1"/>
              <a:t>SP.DYN.CDRT.IN?format</a:t>
            </a:r>
            <a:r>
              <a:rPr lang="en-US" dirty="0"/>
              <a:t>=json</a:t>
            </a:r>
          </a:p>
        </p:txBody>
      </p:sp>
      <p:pic>
        <p:nvPicPr>
          <p:cNvPr id="5" name="Picture 4">
            <a:extLst>
              <a:ext uri="{FF2B5EF4-FFF2-40B4-BE49-F238E27FC236}">
                <a16:creationId xmlns:a16="http://schemas.microsoft.com/office/drawing/2014/main" id="{B8CE5B1F-4F2C-4928-AA6D-F662A54FB373}"/>
              </a:ext>
            </a:extLst>
          </p:cNvPr>
          <p:cNvPicPr>
            <a:picLocks noChangeAspect="1"/>
          </p:cNvPicPr>
          <p:nvPr/>
        </p:nvPicPr>
        <p:blipFill>
          <a:blip r:embed="rId2"/>
          <a:stretch>
            <a:fillRect/>
          </a:stretch>
        </p:blipFill>
        <p:spPr>
          <a:xfrm>
            <a:off x="2682081" y="2096044"/>
            <a:ext cx="4429125" cy="1581150"/>
          </a:xfrm>
          <a:prstGeom prst="rect">
            <a:avLst/>
          </a:prstGeom>
        </p:spPr>
      </p:pic>
      <p:sp>
        <p:nvSpPr>
          <p:cNvPr id="6" name="Slide Number Placeholder 5">
            <a:extLst>
              <a:ext uri="{FF2B5EF4-FFF2-40B4-BE49-F238E27FC236}">
                <a16:creationId xmlns:a16="http://schemas.microsoft.com/office/drawing/2014/main" id="{C79974FB-BCC0-B844-BE09-B9A5F5CAFB3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
        <p:nvSpPr>
          <p:cNvPr id="7" name="Title 1">
            <a:extLst>
              <a:ext uri="{FF2B5EF4-FFF2-40B4-BE49-F238E27FC236}">
                <a16:creationId xmlns:a16="http://schemas.microsoft.com/office/drawing/2014/main" id="{24775FC7-D196-ED4F-87CB-7874759D316F}"/>
              </a:ext>
            </a:extLst>
          </p:cNvPr>
          <p:cNvSpPr txBox="1">
            <a:spLocks/>
          </p:cNvSpPr>
          <p:nvPr/>
        </p:nvSpPr>
        <p:spPr>
          <a:xfrm>
            <a:off x="599219" y="3688287"/>
            <a:ext cx="9404723" cy="1400530"/>
          </a:xfrm>
          <a:prstGeom prst="rect">
            <a:avLst/>
          </a:prstGeom>
        </p:spPr>
        <p:txBody>
          <a:bodyPr vert="horz" lIns="91440" tIns="45720" rIns="91440" bIns="45720" rtlCol="0" anchor="t">
            <a:no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s-MX" sz="3600"/>
              <a:t>Second Query</a:t>
            </a:r>
            <a:endParaRPr lang="en-US" sz="3600"/>
          </a:p>
        </p:txBody>
      </p:sp>
      <p:sp>
        <p:nvSpPr>
          <p:cNvPr id="8" name="Content Placeholder 2">
            <a:extLst>
              <a:ext uri="{FF2B5EF4-FFF2-40B4-BE49-F238E27FC236}">
                <a16:creationId xmlns:a16="http://schemas.microsoft.com/office/drawing/2014/main" id="{AF4CDCD3-C561-4D45-8A8A-5EA5D06D3D59}"/>
              </a:ext>
            </a:extLst>
          </p:cNvPr>
          <p:cNvSpPr txBox="1">
            <a:spLocks/>
          </p:cNvSpPr>
          <p:nvPr/>
        </p:nvSpPr>
        <p:spPr>
          <a:xfrm>
            <a:off x="575773" y="4374583"/>
            <a:ext cx="8946541" cy="41954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s-MX" dirty="0"/>
              <a:t>total_registers = response[0]["total"]</a:t>
            </a:r>
          </a:p>
          <a:p>
            <a:r>
              <a:rPr lang="en-US" dirty="0" err="1"/>
              <a:t>f"http</a:t>
            </a:r>
            <a:r>
              <a:rPr lang="en-US" dirty="0"/>
              <a:t>://</a:t>
            </a:r>
            <a:r>
              <a:rPr lang="en-US" dirty="0" err="1"/>
              <a:t>api.worldbank.org</a:t>
            </a:r>
            <a:r>
              <a:rPr lang="en-US" dirty="0"/>
              <a:t>/v2/country/all/indicator/</a:t>
            </a:r>
            <a:r>
              <a:rPr lang="en-US" dirty="0" err="1"/>
              <a:t>SP.DYN.CDRT.IN?format</a:t>
            </a:r>
            <a:r>
              <a:rPr lang="en-US" dirty="0"/>
              <a:t>=</a:t>
            </a:r>
            <a:r>
              <a:rPr lang="en-US" dirty="0" err="1"/>
              <a:t>json&amp;per_page</a:t>
            </a:r>
            <a:r>
              <a:rPr lang="en-US" dirty="0"/>
              <a:t>={</a:t>
            </a:r>
            <a:r>
              <a:rPr lang="en-US" dirty="0" err="1"/>
              <a:t>total_registers</a:t>
            </a:r>
            <a:r>
              <a:rPr lang="en-US" dirty="0"/>
              <a:t>}"</a:t>
            </a:r>
          </a:p>
        </p:txBody>
      </p:sp>
      <p:pic>
        <p:nvPicPr>
          <p:cNvPr id="9" name="Picture 8">
            <a:extLst>
              <a:ext uri="{FF2B5EF4-FFF2-40B4-BE49-F238E27FC236}">
                <a16:creationId xmlns:a16="http://schemas.microsoft.com/office/drawing/2014/main" id="{4DA990B3-05A4-5A4C-8B55-27E2D037E0D8}"/>
              </a:ext>
            </a:extLst>
          </p:cNvPr>
          <p:cNvPicPr>
            <a:picLocks noChangeAspect="1"/>
          </p:cNvPicPr>
          <p:nvPr/>
        </p:nvPicPr>
        <p:blipFill>
          <a:blip r:embed="rId3"/>
          <a:stretch>
            <a:fillRect/>
          </a:stretch>
        </p:blipFill>
        <p:spPr>
          <a:xfrm>
            <a:off x="6588736" y="5234706"/>
            <a:ext cx="3914775" cy="1400175"/>
          </a:xfrm>
          <a:prstGeom prst="rect">
            <a:avLst/>
          </a:prstGeom>
        </p:spPr>
      </p:pic>
      <p:sp>
        <p:nvSpPr>
          <p:cNvPr id="10" name="Slide Number Placeholder 5">
            <a:extLst>
              <a:ext uri="{FF2B5EF4-FFF2-40B4-BE49-F238E27FC236}">
                <a16:creationId xmlns:a16="http://schemas.microsoft.com/office/drawing/2014/main" id="{4580C61B-AC14-F94D-B209-DED383864EE3}"/>
              </a:ext>
            </a:extLst>
          </p:cNvPr>
          <p:cNvSpPr txBox="1">
            <a:spLocks/>
          </p:cNvSpPr>
          <p:nvPr/>
        </p:nvSpPr>
        <p:spPr bwMode="gray">
          <a:xfrm>
            <a:off x="10340817" y="3191331"/>
            <a:ext cx="838199" cy="767687"/>
          </a:xfrm>
          <a:prstGeom prst="rect">
            <a:avLst/>
          </a:prstGeom>
        </p:spPr>
        <p:txBody>
          <a:bodyPr vert="horz" lIns="91440" tIns="45720" rIns="91440" bIns="45720" rtlCol="0" anchor="b"/>
          <a:lstStyle>
            <a:defPPr>
              <a:defRPr lang="en-US"/>
            </a:defPPr>
            <a:lvl1pPr marL="0" algn="ctr" defTabSz="457200" rtl="0" eaLnBrk="1" latinLnBrk="0" hangingPunct="1">
              <a:defRPr sz="3600" b="0" i="1"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i="0"/>
              <a:t>𝛴</a:t>
            </a:r>
            <a:r>
              <a:rPr lang="en-US"/>
              <a:t>:</a:t>
            </a:r>
          </a:p>
        </p:txBody>
      </p:sp>
    </p:spTree>
    <p:extLst>
      <p:ext uri="{BB962C8B-B14F-4D97-AF65-F5344CB8AC3E}">
        <p14:creationId xmlns:p14="http://schemas.microsoft.com/office/powerpoint/2010/main" val="2038080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AC8F9-DFA3-4FE8-A7E0-0BAC37D53116}"/>
              </a:ext>
            </a:extLst>
          </p:cNvPr>
          <p:cNvSpPr>
            <a:spLocks noGrp="1"/>
          </p:cNvSpPr>
          <p:nvPr>
            <p:ph type="title"/>
          </p:nvPr>
        </p:nvSpPr>
        <p:spPr/>
        <p:txBody>
          <a:bodyPr/>
          <a:lstStyle/>
          <a:p>
            <a:r>
              <a:rPr lang="en-US"/>
              <a:t>Function to call API and get only the information needed</a:t>
            </a:r>
          </a:p>
        </p:txBody>
      </p:sp>
      <p:pic>
        <p:nvPicPr>
          <p:cNvPr id="5" name="Content Placeholder 4">
            <a:extLst>
              <a:ext uri="{FF2B5EF4-FFF2-40B4-BE49-F238E27FC236}">
                <a16:creationId xmlns:a16="http://schemas.microsoft.com/office/drawing/2014/main" id="{1CE2B868-7C12-4D26-A763-6E08DCE6589E}"/>
              </a:ext>
            </a:extLst>
          </p:cNvPr>
          <p:cNvPicPr>
            <a:picLocks noGrp="1" noChangeAspect="1"/>
          </p:cNvPicPr>
          <p:nvPr>
            <p:ph idx="1"/>
          </p:nvPr>
        </p:nvPicPr>
        <p:blipFill>
          <a:blip r:embed="rId2"/>
          <a:stretch>
            <a:fillRect/>
          </a:stretch>
        </p:blipFill>
        <p:spPr>
          <a:xfrm>
            <a:off x="2800871" y="2052638"/>
            <a:ext cx="6590258" cy="4195762"/>
          </a:xfrm>
        </p:spPr>
      </p:pic>
      <p:sp>
        <p:nvSpPr>
          <p:cNvPr id="4" name="Slide Number Placeholder 5">
            <a:extLst>
              <a:ext uri="{FF2B5EF4-FFF2-40B4-BE49-F238E27FC236}">
                <a16:creationId xmlns:a16="http://schemas.microsoft.com/office/drawing/2014/main" id="{1F04910B-C508-C840-8FC3-A1B82E359E81}"/>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extLst>
      <p:ext uri="{BB962C8B-B14F-4D97-AF65-F5344CB8AC3E}">
        <p14:creationId xmlns:p14="http://schemas.microsoft.com/office/powerpoint/2010/main" val="2999120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0A886-2605-46C4-9D28-E9B45AC5238C}"/>
              </a:ext>
            </a:extLst>
          </p:cNvPr>
          <p:cNvSpPr>
            <a:spLocks noGrp="1"/>
          </p:cNvSpPr>
          <p:nvPr>
            <p:ph type="title"/>
          </p:nvPr>
        </p:nvSpPr>
        <p:spPr/>
        <p:txBody>
          <a:bodyPr/>
          <a:lstStyle/>
          <a:p>
            <a:r>
              <a:rPr lang="en-MX" sz="3200" b="1"/>
              <a:t>2.</a:t>
            </a:r>
            <a:r>
              <a:rPr lang="en-MX" sz="3200"/>
              <a:t> Find linear regressions on historic deaths per million to proyect figures for 2020-2022</a:t>
            </a:r>
            <a:br>
              <a:rPr lang="en-MX" sz="3200"/>
            </a:br>
            <a:endParaRPr lang="en-US" sz="3200"/>
          </a:p>
        </p:txBody>
      </p:sp>
      <p:sp>
        <p:nvSpPr>
          <p:cNvPr id="6" name="TextBox 5">
            <a:extLst>
              <a:ext uri="{FF2B5EF4-FFF2-40B4-BE49-F238E27FC236}">
                <a16:creationId xmlns:a16="http://schemas.microsoft.com/office/drawing/2014/main" id="{5FE58308-5EDC-4563-AD6F-37B824D6BA96}"/>
              </a:ext>
            </a:extLst>
          </p:cNvPr>
          <p:cNvSpPr txBox="1"/>
          <p:nvPr/>
        </p:nvSpPr>
        <p:spPr>
          <a:xfrm>
            <a:off x="9572676" y="2819638"/>
            <a:ext cx="2161038" cy="369332"/>
          </a:xfrm>
          <a:prstGeom prst="rect">
            <a:avLst/>
          </a:prstGeom>
          <a:noFill/>
        </p:spPr>
        <p:txBody>
          <a:bodyPr wrap="square" rtlCol="0">
            <a:spAutoFit/>
          </a:bodyPr>
          <a:lstStyle/>
          <a:p>
            <a:r>
              <a:rPr lang="en-US"/>
              <a:t>R-squared=.9875</a:t>
            </a:r>
          </a:p>
        </p:txBody>
      </p:sp>
      <p:pic>
        <p:nvPicPr>
          <p:cNvPr id="10" name="Content Placeholder 9" descr="Chart, line chart&#10;&#10;Description automatically generated">
            <a:extLst>
              <a:ext uri="{FF2B5EF4-FFF2-40B4-BE49-F238E27FC236}">
                <a16:creationId xmlns:a16="http://schemas.microsoft.com/office/drawing/2014/main" id="{37CB10CA-2893-4953-8C42-63733DA19E32}"/>
              </a:ext>
            </a:extLst>
          </p:cNvPr>
          <p:cNvPicPr>
            <a:picLocks noGrp="1" noChangeAspect="1"/>
          </p:cNvPicPr>
          <p:nvPr>
            <p:ph idx="1"/>
          </p:nvPr>
        </p:nvPicPr>
        <p:blipFill rotWithShape="1">
          <a:blip r:embed="rId2"/>
          <a:srcRect l="7613" t="6073" r="9527"/>
          <a:stretch/>
        </p:blipFill>
        <p:spPr>
          <a:xfrm>
            <a:off x="89851" y="1617028"/>
            <a:ext cx="4990149" cy="2828310"/>
          </a:xfrm>
        </p:spPr>
      </p:pic>
      <p:pic>
        <p:nvPicPr>
          <p:cNvPr id="12" name="Picture 11" descr="Chart, scatter chart&#10;&#10;Description automatically generated">
            <a:extLst>
              <a:ext uri="{FF2B5EF4-FFF2-40B4-BE49-F238E27FC236}">
                <a16:creationId xmlns:a16="http://schemas.microsoft.com/office/drawing/2014/main" id="{D1F56FA4-2C3B-4459-B7D5-39E1F5CE4541}"/>
              </a:ext>
            </a:extLst>
          </p:cNvPr>
          <p:cNvPicPr>
            <a:picLocks noChangeAspect="1"/>
          </p:cNvPicPr>
          <p:nvPr/>
        </p:nvPicPr>
        <p:blipFill rotWithShape="1">
          <a:blip r:embed="rId3"/>
          <a:srcRect l="7906" t="6531" r="9370" b="3417"/>
          <a:stretch/>
        </p:blipFill>
        <p:spPr>
          <a:xfrm>
            <a:off x="5637714" y="3188970"/>
            <a:ext cx="6464436" cy="3518444"/>
          </a:xfrm>
          <a:prstGeom prst="rect">
            <a:avLst/>
          </a:prstGeom>
          <a:ln w="38100">
            <a:solidFill>
              <a:schemeClr val="accent1"/>
            </a:solidFill>
          </a:ln>
        </p:spPr>
      </p:pic>
      <p:sp>
        <p:nvSpPr>
          <p:cNvPr id="13" name="TextBox 12">
            <a:extLst>
              <a:ext uri="{FF2B5EF4-FFF2-40B4-BE49-F238E27FC236}">
                <a16:creationId xmlns:a16="http://schemas.microsoft.com/office/drawing/2014/main" id="{9E86E361-7052-4E92-AF7D-935F11553727}"/>
              </a:ext>
            </a:extLst>
          </p:cNvPr>
          <p:cNvSpPr txBox="1"/>
          <p:nvPr/>
        </p:nvSpPr>
        <p:spPr>
          <a:xfrm>
            <a:off x="6865315" y="2079364"/>
            <a:ext cx="4009234" cy="523220"/>
          </a:xfrm>
          <a:prstGeom prst="rect">
            <a:avLst/>
          </a:prstGeom>
          <a:noFill/>
        </p:spPr>
        <p:txBody>
          <a:bodyPr wrap="square" rtlCol="0">
            <a:spAutoFit/>
          </a:bodyPr>
          <a:lstStyle/>
          <a:p>
            <a:r>
              <a:rPr lang="en-US" sz="2800" b="1"/>
              <a:t>Y= X*</a:t>
            </a:r>
            <a:r>
              <a:rPr lang="en-US" sz="2800" b="1">
                <a:solidFill>
                  <a:srgbClr val="FFFF00"/>
                </a:solidFill>
              </a:rPr>
              <a:t>(-.07) </a:t>
            </a:r>
            <a:r>
              <a:rPr lang="en-US" sz="2800" b="1"/>
              <a:t>+ </a:t>
            </a:r>
            <a:r>
              <a:rPr lang="en-US" sz="2800" b="1">
                <a:solidFill>
                  <a:srgbClr val="00B0F0"/>
                </a:solidFill>
              </a:rPr>
              <a:t>154.14</a:t>
            </a:r>
          </a:p>
        </p:txBody>
      </p:sp>
      <p:sp>
        <p:nvSpPr>
          <p:cNvPr id="15" name="Rectangle 1">
            <a:extLst>
              <a:ext uri="{FF2B5EF4-FFF2-40B4-BE49-F238E27FC236}">
                <a16:creationId xmlns:a16="http://schemas.microsoft.com/office/drawing/2014/main" id="{C70918D3-92B6-4228-911F-05EF3235E577}"/>
              </a:ext>
            </a:extLst>
          </p:cNvPr>
          <p:cNvSpPr>
            <a:spLocks noChangeArrowheads="1"/>
          </p:cNvSpPr>
          <p:nvPr/>
        </p:nvSpPr>
        <p:spPr bwMode="auto">
          <a:xfrm>
            <a:off x="-458286" y="7344229"/>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Courier New" panose="02070309020205020404" pitchFamily="49" charset="0"/>
              </a:rPr>
              <a:t>The expected Deaths per Million Habitants in the World based on historical data is: 2020: 7.15 2021: 7.08 2022: 7.01</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6" name="TextBox 15">
            <a:extLst>
              <a:ext uri="{FF2B5EF4-FFF2-40B4-BE49-F238E27FC236}">
                <a16:creationId xmlns:a16="http://schemas.microsoft.com/office/drawing/2014/main" id="{EECA5C02-554D-4A7F-8775-0EF47ABB0268}"/>
              </a:ext>
            </a:extLst>
          </p:cNvPr>
          <p:cNvSpPr txBox="1"/>
          <p:nvPr/>
        </p:nvSpPr>
        <p:spPr>
          <a:xfrm>
            <a:off x="1142682" y="4855669"/>
            <a:ext cx="4216175" cy="1569660"/>
          </a:xfrm>
          <a:prstGeom prst="rect">
            <a:avLst/>
          </a:prstGeom>
          <a:noFill/>
        </p:spPr>
        <p:txBody>
          <a:bodyPr wrap="square" rtlCol="0">
            <a:spAutoFit/>
          </a:bodyPr>
          <a:lstStyle/>
          <a:p>
            <a:r>
              <a:rPr lang="en-US" sz="2400" b="1"/>
              <a:t>Predictions:</a:t>
            </a:r>
          </a:p>
          <a:p>
            <a:pPr marL="285750" indent="-285750">
              <a:buFont typeface="Arial" panose="020B0604020202020204" pitchFamily="34" charset="0"/>
              <a:buChar char="•"/>
            </a:pPr>
            <a:r>
              <a:rPr lang="en-US" sz="2400"/>
              <a:t>	2020: </a:t>
            </a:r>
            <a:r>
              <a:rPr lang="en-US" sz="2400" b="1"/>
              <a:t>7.15 </a:t>
            </a:r>
            <a:r>
              <a:rPr lang="en-US" sz="2400" b="1" err="1"/>
              <a:t>DpM</a:t>
            </a:r>
            <a:endParaRPr lang="en-US" sz="2400" b="1"/>
          </a:p>
          <a:p>
            <a:pPr marL="285750" indent="-285750">
              <a:buFont typeface="Arial" panose="020B0604020202020204" pitchFamily="34" charset="0"/>
              <a:buChar char="•"/>
            </a:pPr>
            <a:r>
              <a:rPr lang="en-US" sz="2400"/>
              <a:t>	2021: </a:t>
            </a:r>
            <a:r>
              <a:rPr lang="en-US" sz="2400" b="1"/>
              <a:t>7.08 </a:t>
            </a:r>
            <a:r>
              <a:rPr lang="en-US" sz="2400" b="1" err="1"/>
              <a:t>DpM</a:t>
            </a:r>
            <a:endParaRPr lang="en-US" sz="2400" b="1"/>
          </a:p>
          <a:p>
            <a:pPr marL="285750" indent="-285750">
              <a:buFont typeface="Arial" panose="020B0604020202020204" pitchFamily="34" charset="0"/>
              <a:buChar char="•"/>
            </a:pPr>
            <a:r>
              <a:rPr lang="en-US" sz="2400"/>
              <a:t>	2022: </a:t>
            </a:r>
            <a:r>
              <a:rPr lang="en-US" sz="2400" b="1"/>
              <a:t>7.01 </a:t>
            </a:r>
            <a:r>
              <a:rPr lang="en-US" sz="2400" b="1" err="1"/>
              <a:t>DpM</a:t>
            </a:r>
            <a:endParaRPr lang="en-US" sz="2400" b="1"/>
          </a:p>
        </p:txBody>
      </p:sp>
      <p:sp>
        <p:nvSpPr>
          <p:cNvPr id="17" name="Rectangle 16">
            <a:extLst>
              <a:ext uri="{FF2B5EF4-FFF2-40B4-BE49-F238E27FC236}">
                <a16:creationId xmlns:a16="http://schemas.microsoft.com/office/drawing/2014/main" id="{006820D8-08E0-462C-AD75-49921B93F797}"/>
              </a:ext>
            </a:extLst>
          </p:cNvPr>
          <p:cNvSpPr/>
          <p:nvPr/>
        </p:nvSpPr>
        <p:spPr>
          <a:xfrm>
            <a:off x="1844040" y="3188970"/>
            <a:ext cx="3108960" cy="11315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a:extLst>
              <a:ext uri="{FF2B5EF4-FFF2-40B4-BE49-F238E27FC236}">
                <a16:creationId xmlns:a16="http://schemas.microsoft.com/office/drawing/2014/main" id="{D074258A-14C3-44FB-BC23-B12BBEE9AFBE}"/>
              </a:ext>
            </a:extLst>
          </p:cNvPr>
          <p:cNvCxnSpPr>
            <a:cxnSpLocks/>
          </p:cNvCxnSpPr>
          <p:nvPr/>
        </p:nvCxnSpPr>
        <p:spPr>
          <a:xfrm>
            <a:off x="4953000" y="3188970"/>
            <a:ext cx="684714"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2A8ADEE-E63E-4F46-80F5-2B1944E6D46C}"/>
              </a:ext>
            </a:extLst>
          </p:cNvPr>
          <p:cNvCxnSpPr>
            <a:cxnSpLocks/>
          </p:cNvCxnSpPr>
          <p:nvPr/>
        </p:nvCxnSpPr>
        <p:spPr>
          <a:xfrm>
            <a:off x="4649118" y="4320540"/>
            <a:ext cx="988596" cy="238687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Slide Number Placeholder 5">
            <a:extLst>
              <a:ext uri="{FF2B5EF4-FFF2-40B4-BE49-F238E27FC236}">
                <a16:creationId xmlns:a16="http://schemas.microsoft.com/office/drawing/2014/main" id="{40BA7C2A-4BBB-459C-A0E6-FB37CA712348}"/>
              </a:ext>
            </a:extLst>
          </p:cNvPr>
          <p:cNvSpPr>
            <a:spLocks noGrp="1"/>
          </p:cNvSpPr>
          <p:nvPr>
            <p:ph type="sldNum" sz="quarter" idx="4"/>
          </p:nvPr>
        </p:nvSpPr>
        <p:spPr bwMode="gray">
          <a:xfrm>
            <a:off x="10387709" y="96438"/>
            <a:ext cx="838199" cy="767687"/>
          </a:xfrm>
          <a:prstGeom prst="rect">
            <a:avLst/>
          </a:prstGeom>
        </p:spPr>
        <p:txBody>
          <a:bodyPr vert="horz" lIns="91440" tIns="45720" rIns="91440" bIns="45720" rtlCol="0" anchor="b"/>
          <a:lstStyle>
            <a:lvl1pPr algn="ctr">
              <a:defRPr sz="3600" b="0" i="1">
                <a:solidFill>
                  <a:schemeClr val="tx1">
                    <a:tint val="75000"/>
                  </a:schemeClr>
                </a:solidFill>
              </a:defRPr>
            </a:lvl1pPr>
          </a:lstStyle>
          <a:p>
            <a:r>
              <a:rPr lang="en-US" i="0"/>
              <a:t>𝛴</a:t>
            </a:r>
            <a:r>
              <a:rPr lang="en-US"/>
              <a:t>:</a:t>
            </a:r>
          </a:p>
        </p:txBody>
      </p:sp>
    </p:spTree>
    <p:extLst>
      <p:ext uri="{BB962C8B-B14F-4D97-AF65-F5344CB8AC3E}">
        <p14:creationId xmlns:p14="http://schemas.microsoft.com/office/powerpoint/2010/main" val="1326449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42C7E-1978-43A0-86A2-6056E49161C9}"/>
              </a:ext>
            </a:extLst>
          </p:cNvPr>
          <p:cNvSpPr>
            <a:spLocks noGrp="1"/>
          </p:cNvSpPr>
          <p:nvPr>
            <p:ph type="title"/>
          </p:nvPr>
        </p:nvSpPr>
        <p:spPr>
          <a:xfrm>
            <a:off x="646112" y="452718"/>
            <a:ext cx="4165580" cy="1400530"/>
          </a:xfrm>
        </p:spPr>
        <p:txBody>
          <a:bodyPr vert="horz" lIns="91440" tIns="45720" rIns="91440" bIns="45720" rtlCol="0" anchor="t">
            <a:normAutofit/>
          </a:bodyPr>
          <a:lstStyle/>
          <a:p>
            <a:pPr algn="ctr">
              <a:lnSpc>
                <a:spcPct val="90000"/>
              </a:lnSpc>
            </a:pPr>
            <a:r>
              <a:rPr lang="en-US" sz="1800" b="1" dirty="0"/>
              <a:t>3. Find correlation between nutrition as a proxy to hunger, GDP per capita and 	deaths per million</a:t>
            </a:r>
            <a:br>
              <a:rPr lang="en-US" sz="1700" dirty="0"/>
            </a:br>
            <a:endParaRPr lang="en-US" sz="1700" dirty="0"/>
          </a:p>
        </p:txBody>
      </p:sp>
      <p:sp>
        <p:nvSpPr>
          <p:cNvPr id="16" name="Freeform: Shape 15">
            <a:extLst>
              <a:ext uri="{FF2B5EF4-FFF2-40B4-BE49-F238E27FC236}">
                <a16:creationId xmlns:a16="http://schemas.microsoft.com/office/drawing/2014/main" id="{475CE30D-8C95-4716-A3AB-29EC9A5F19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39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8" name="Freeform 23">
            <a:extLst>
              <a:ext uri="{FF2B5EF4-FFF2-40B4-BE49-F238E27FC236}">
                <a16:creationId xmlns:a16="http://schemas.microsoft.com/office/drawing/2014/main" id="{5262E9D7-B5C1-4E6C-B3EF-2F48077054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9" name="Picture 8" descr="Chart, scatter chart&#10;&#10;Description automatically generated">
            <a:extLst>
              <a:ext uri="{FF2B5EF4-FFF2-40B4-BE49-F238E27FC236}">
                <a16:creationId xmlns:a16="http://schemas.microsoft.com/office/drawing/2014/main" id="{8FA807D4-2CE3-4E9D-962E-1583E27BA331}"/>
              </a:ext>
            </a:extLst>
          </p:cNvPr>
          <p:cNvPicPr>
            <a:picLocks noChangeAspect="1"/>
          </p:cNvPicPr>
          <p:nvPr/>
        </p:nvPicPr>
        <p:blipFill>
          <a:blip r:embed="rId3"/>
          <a:stretch>
            <a:fillRect/>
          </a:stretch>
        </p:blipFill>
        <p:spPr>
          <a:xfrm>
            <a:off x="6093988" y="853059"/>
            <a:ext cx="2627752" cy="1751834"/>
          </a:xfrm>
          <a:prstGeom prst="rect">
            <a:avLst/>
          </a:prstGeom>
          <a:effectLst/>
        </p:spPr>
      </p:pic>
      <p:pic>
        <p:nvPicPr>
          <p:cNvPr id="7" name="Picture 6" descr="Chart, scatter chart&#10;&#10;Description automatically generated">
            <a:extLst>
              <a:ext uri="{FF2B5EF4-FFF2-40B4-BE49-F238E27FC236}">
                <a16:creationId xmlns:a16="http://schemas.microsoft.com/office/drawing/2014/main" id="{452E6022-8DC4-48F2-803D-0116A13AEC90}"/>
              </a:ext>
            </a:extLst>
          </p:cNvPr>
          <p:cNvPicPr>
            <a:picLocks noChangeAspect="1"/>
          </p:cNvPicPr>
          <p:nvPr/>
        </p:nvPicPr>
        <p:blipFill>
          <a:blip r:embed="rId4"/>
          <a:stretch>
            <a:fillRect/>
          </a:stretch>
        </p:blipFill>
        <p:spPr>
          <a:xfrm>
            <a:off x="9457763" y="1367012"/>
            <a:ext cx="2627752" cy="1751834"/>
          </a:xfrm>
          <a:prstGeom prst="rect">
            <a:avLst/>
          </a:prstGeom>
          <a:effectLst/>
        </p:spPr>
      </p:pic>
      <p:sp>
        <p:nvSpPr>
          <p:cNvPr id="29" name="Rectangle 19">
            <a:extLst>
              <a:ext uri="{FF2B5EF4-FFF2-40B4-BE49-F238E27FC236}">
                <a16:creationId xmlns:a16="http://schemas.microsoft.com/office/drawing/2014/main" id="{C8C7DA03-3808-49BC-946F-ECACEAE88D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0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 name="Slide Number Placeholder 5">
            <a:extLst>
              <a:ext uri="{FF2B5EF4-FFF2-40B4-BE49-F238E27FC236}">
                <a16:creationId xmlns:a16="http://schemas.microsoft.com/office/drawing/2014/main" id="{F63007AC-A28B-437E-8A1A-98F6039B0969}"/>
              </a:ext>
            </a:extLst>
          </p:cNvPr>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normAutofit/>
          </a:bodyPr>
          <a:lstStyle>
            <a:lvl1pPr algn="ctr">
              <a:defRPr sz="3600" b="0" i="1">
                <a:solidFill>
                  <a:schemeClr val="tx1">
                    <a:tint val="75000"/>
                  </a:schemeClr>
                </a:solidFill>
              </a:defRPr>
            </a:lvl1pPr>
          </a:lstStyle>
          <a:p>
            <a:pPr defTabSz="914400">
              <a:spcAft>
                <a:spcPts val="600"/>
              </a:spcAft>
            </a:pPr>
            <a:r>
              <a:rPr lang="en-US" sz="2800" i="0"/>
              <a:t>𝛴:</a:t>
            </a:r>
          </a:p>
        </p:txBody>
      </p:sp>
      <p:sp>
        <p:nvSpPr>
          <p:cNvPr id="10" name="TextBox 9">
            <a:extLst>
              <a:ext uri="{FF2B5EF4-FFF2-40B4-BE49-F238E27FC236}">
                <a16:creationId xmlns:a16="http://schemas.microsoft.com/office/drawing/2014/main" id="{7A9B7849-1D31-4126-95D4-02BAEE855EFB}"/>
              </a:ext>
            </a:extLst>
          </p:cNvPr>
          <p:cNvSpPr txBox="1"/>
          <p:nvPr/>
        </p:nvSpPr>
        <p:spPr>
          <a:xfrm>
            <a:off x="646113" y="2052918"/>
            <a:ext cx="4165146" cy="4195481"/>
          </a:xfrm>
          <a:prstGeom prst="rect">
            <a:avLst/>
          </a:prstGeom>
        </p:spPr>
        <p:txBody>
          <a:bodyPr vert="horz" lIns="91440" tIns="45720" rIns="91440" bIns="45720" rtlCol="0">
            <a:normAutofit/>
          </a:bodyPr>
          <a:lstStyle/>
          <a:p>
            <a:pPr>
              <a:spcBef>
                <a:spcPts val="1000"/>
              </a:spcBef>
              <a:buClr>
                <a:schemeClr val="bg2">
                  <a:lumMod val="40000"/>
                  <a:lumOff val="60000"/>
                </a:schemeClr>
              </a:buClr>
              <a:buSzPct val="80000"/>
              <a:buFont typeface="Wingdings 3" charset="2"/>
              <a:buChar char=""/>
            </a:pPr>
            <a:r>
              <a:rPr lang="en-US" dirty="0">
                <a:latin typeface="+mj-lt"/>
                <a:ea typeface="+mj-ea"/>
                <a:cs typeface="+mj-cs"/>
              </a:rPr>
              <a:t>Analysis:</a:t>
            </a:r>
          </a:p>
          <a:p>
            <a:pPr>
              <a:spcBef>
                <a:spcPts val="1000"/>
              </a:spcBef>
              <a:buClr>
                <a:schemeClr val="bg2">
                  <a:lumMod val="40000"/>
                  <a:lumOff val="60000"/>
                </a:schemeClr>
              </a:buClr>
              <a:buSzPct val="80000"/>
              <a:buFont typeface="Wingdings 3" charset="2"/>
              <a:buChar char=""/>
            </a:pPr>
            <a:endParaRPr lang="en-US" dirty="0">
              <a:latin typeface="+mj-lt"/>
              <a:ea typeface="+mj-ea"/>
              <a:cs typeface="+mj-cs"/>
            </a:endParaRPr>
          </a:p>
          <a:p>
            <a:pPr algn="just">
              <a:spcBef>
                <a:spcPts val="1000"/>
              </a:spcBef>
              <a:buClr>
                <a:schemeClr val="bg2">
                  <a:lumMod val="40000"/>
                  <a:lumOff val="60000"/>
                </a:schemeClr>
              </a:buClr>
              <a:buSzPct val="80000"/>
            </a:pPr>
            <a:r>
              <a:rPr lang="en-US" dirty="0">
                <a:latin typeface="+mj-lt"/>
                <a:ea typeface="+mj-ea"/>
                <a:cs typeface="+mj-cs"/>
              </a:rPr>
              <a:t>There is a clear correlation between yearly cost of food per capita in the world and the GDP PPP per capita, both variables highly correlate to the decrease in deaths per million in the world. We can infer that  average world hunger could be measured by GDP per capita and a change in trend will revert reduction trend of hunger deaths. </a:t>
            </a:r>
          </a:p>
        </p:txBody>
      </p:sp>
      <p:pic>
        <p:nvPicPr>
          <p:cNvPr id="5" name="Picture 4" descr="Chart, scatter chart&#10;&#10;Description automatically generated">
            <a:extLst>
              <a:ext uri="{FF2B5EF4-FFF2-40B4-BE49-F238E27FC236}">
                <a16:creationId xmlns:a16="http://schemas.microsoft.com/office/drawing/2014/main" id="{74D4CCB8-CF26-41AE-B220-98A06344098F}"/>
              </a:ext>
            </a:extLst>
          </p:cNvPr>
          <p:cNvPicPr>
            <a:picLocks noChangeAspect="1"/>
          </p:cNvPicPr>
          <p:nvPr/>
        </p:nvPicPr>
        <p:blipFill>
          <a:blip r:embed="rId5"/>
          <a:stretch>
            <a:fillRect/>
          </a:stretch>
        </p:blipFill>
        <p:spPr>
          <a:xfrm>
            <a:off x="5698861" y="3248351"/>
            <a:ext cx="4863303" cy="3242202"/>
          </a:xfrm>
          <a:prstGeom prst="rect">
            <a:avLst/>
          </a:prstGeom>
          <a:effectLst/>
        </p:spPr>
      </p:pic>
    </p:spTree>
    <p:extLst>
      <p:ext uri="{BB962C8B-B14F-4D97-AF65-F5344CB8AC3E}">
        <p14:creationId xmlns:p14="http://schemas.microsoft.com/office/powerpoint/2010/main" val="131022548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1052</Words>
  <Application>Microsoft Macintosh PowerPoint</Application>
  <PresentationFormat>Panorámica</PresentationFormat>
  <Paragraphs>154</Paragraphs>
  <Slides>22</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22</vt:i4>
      </vt:variant>
    </vt:vector>
  </HeadingPairs>
  <TitlesOfParts>
    <vt:vector size="27" baseType="lpstr">
      <vt:lpstr>Arial</vt:lpstr>
      <vt:lpstr>Century Gothic</vt:lpstr>
      <vt:lpstr>Courier New</vt:lpstr>
      <vt:lpstr>Wingdings 3</vt:lpstr>
      <vt:lpstr>Ion</vt:lpstr>
      <vt:lpstr>𝛴:Sigma Consulting</vt:lpstr>
      <vt:lpstr>Covid MythBusters 🚫</vt:lpstr>
      <vt:lpstr>Used Methods</vt:lpstr>
      <vt:lpstr>Sources</vt:lpstr>
      <vt:lpstr>Myth 1. More People will die out of hunger</vt:lpstr>
      <vt:lpstr>Data Sourcing First Query</vt:lpstr>
      <vt:lpstr>Function to call API and get only the information needed</vt:lpstr>
      <vt:lpstr>2. Find linear regressions on historic deaths per million to proyect figures for 2020-2022 </vt:lpstr>
      <vt:lpstr>3. Find correlation between nutrition as a proxy to hunger, GDP per capita and  deaths per million </vt:lpstr>
      <vt:lpstr>4. Project expected incremntal deaths based on lower than expected GDP per  capita   </vt:lpstr>
      <vt:lpstr>5. Compare Death levels</vt:lpstr>
      <vt:lpstr>Myth 2-3. Biggest correlating variables on COVID deaths are Diabetes and Heart Disease and negative correlation exist to GDP per capita</vt:lpstr>
      <vt:lpstr>Myth 2: The larger the GDP per Capita the Lower the Covid Deaths</vt:lpstr>
      <vt:lpstr>Myth 3: Strong correlation between Covid deaths and Diabities and Heart Desease</vt:lpstr>
      <vt:lpstr>Myth 3: Strong correlation between Covid deaths and Diabities and Heart Desease</vt:lpstr>
      <vt:lpstr>Myth 3: Strong correlation between Covid deaths and Diabities and Heart Desease</vt:lpstr>
      <vt:lpstr>Myth 3: Strong correlation between Covid deaths and Diabities and Heart Desease</vt:lpstr>
      <vt:lpstr>Myth 3: Strong correlation between Covid deaths and Diabities and Heart Desease</vt:lpstr>
      <vt:lpstr>Myth 3: Strong correlation between Covid deaths and Diabities and Heart Desease</vt:lpstr>
      <vt:lpstr>Myth 4. Cities with higher density will have higher Covid death rates and cities with higher GDP per capital will have lower</vt:lpstr>
      <vt:lpstr>  Linear Regression:</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𝛴:Sigma Consulting</dc:title>
  <dc:creator>DANIEL LLAMAS ALMEIDA</dc:creator>
  <cp:lastModifiedBy>DANIEL LLAMAS ALMEIDA</cp:lastModifiedBy>
  <cp:revision>1</cp:revision>
  <dcterms:created xsi:type="dcterms:W3CDTF">2020-11-03T21:55:35Z</dcterms:created>
  <dcterms:modified xsi:type="dcterms:W3CDTF">2020-11-03T21:56:16Z</dcterms:modified>
</cp:coreProperties>
</file>